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262" r:id="rId3"/>
    <p:sldId id="261" r:id="rId4"/>
    <p:sldId id="259" r:id="rId5"/>
    <p:sldId id="260" r:id="rId6"/>
    <p:sldId id="256" r:id="rId7"/>
    <p:sldId id="257" r:id="rId8"/>
    <p:sldId id="265" r:id="rId9"/>
    <p:sldId id="264" r:id="rId10"/>
    <p:sldId id="291" r:id="rId11"/>
    <p:sldId id="267" r:id="rId12"/>
    <p:sldId id="268" r:id="rId13"/>
    <p:sldId id="273" r:id="rId14"/>
    <p:sldId id="274" r:id="rId15"/>
    <p:sldId id="271" r:id="rId16"/>
    <p:sldId id="272" r:id="rId17"/>
    <p:sldId id="289" r:id="rId18"/>
    <p:sldId id="286" r:id="rId19"/>
    <p:sldId id="275" r:id="rId20"/>
    <p:sldId id="276" r:id="rId21"/>
    <p:sldId id="277" r:id="rId22"/>
    <p:sldId id="283" r:id="rId23"/>
    <p:sldId id="279" r:id="rId24"/>
    <p:sldId id="269" r:id="rId25"/>
    <p:sldId id="278" r:id="rId26"/>
    <p:sldId id="281" r:id="rId27"/>
    <p:sldId id="282" r:id="rId28"/>
    <p:sldId id="284" r:id="rId29"/>
    <p:sldId id="280" r:id="rId30"/>
    <p:sldId id="285" r:id="rId31"/>
    <p:sldId id="287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75926" autoAdjust="0"/>
  </p:normalViewPr>
  <p:slideViewPr>
    <p:cSldViewPr snapToGrid="0">
      <p:cViewPr varScale="1">
        <p:scale>
          <a:sx n="48" d="100"/>
          <a:sy n="48" d="100"/>
        </p:scale>
        <p:origin x="13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05:27:14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416 13 952,'0'0'124,"1"-1"0,-1 1 0,0-1 0,0 1 0,1 0 0,-1-1 0,0 1 0,0-1 0,0 1 0,0-1 0,0 1 0,0-1 0,0 1 0,0-1 0,0 1 0,0-1 0,0 1 0,0-1 0,0 1 0,0-1 0,0 1 0,-1-1 0,1 1 0,0-1-1,-1 0 1,-9 3 1374,-15 15-911,-196 152 2230,251-187-2501,0 2 1,0 1 0,36-12 0,-48 20-290,-4 1 15,0 0-1,0 1 1,1 0-1,0 1 1,0 1 0,29-3-1,-43 6-38,-1 0 0,1 0-1,-1 0 1,1 0 0,-1 0-1,1 0 1,-1 0 0,1 0-1,-1 0 1,1 0 0,-1 0-1,1 0 1,-1 0 0,1 0-1,-1 1 1,0-1 0,1 0-1,-1 0 1,1 1 0,-1-1-1,1 0 1,-1 0 0,0 1-1,1-1 1,-1 0 0,0 1-1,1-1 1,-1 1 0,0-1-1,1 0 1,-1 1 0,0-1-1,0 1 1,0-1 0,1 1 0,-1-1-1,0 1 1,0-1 0,0 1-1,0-1 1,0 1 0,0-1-1,0 0 1,0 1 0,0-1-1,0 1 1,0-1 0,0 1-1,0-1 1,0 1 0,-1-1-1,1 1 1,0-1 0,0 1-1,0-1 1,-1 1 0,0 0-1,-19 25 174,-21 14 80,-2-2 0,-61 42 1,-16 13-83,113-87-157,4-4-5,0 0 0,1 1 0,-1-1 0,1 0 0,-1 1 0,1-1 0,0 1 0,-3 5 0,37-20 383,16-8-183,35-13-88,-82 33-124,0-1 0,0 1 0,1-1 0,-1 1 0,0 0 0,1 0 0,-1-1 0,0 1 0,0 0 0,1 0 0,-1 0-1,0 0 1,1 0 0,1 1 0,-3 0-1,0-1 0,1 0 0,-1 1 0,0-1 0,0 0 0,0 1 1,0-1-1,0 0 0,0 1 0,0-1 0,0 1 0,0-1 0,0 0 0,0 1 0,0-1 0,0 0 0,0 1 0,-1-1 0,1 1 0,0-1 0,0 0 0,0 1 0,0-1 0,-1 0 0,1 0 0,0 1 0,0-1 0,-1 0 0,1 1 0,-1-1 0,-31 32-35,28-29 44,-16 16 7,-192 187 57,209-203-70,-15 18-5,16-15 16,13-9 23,115-68 83,-102 56-91,0 2 0,0 0 0,2 2 0,52-16 0,-77 26-30,0 1 0,0 0 0,0-1 0,1 1-1,-1 0 1,0 0 0,1 0 0,-1 0 0,0 0 0,0 0 0,1 0 0,-1 1 0,0-1 0,2 1 0,-3-1 0,0 0 1,1 0-1,-1 1 1,0-1-1,0 0 1,0 1-1,1-1 1,-1 0-1,0 1 1,0-1-1,0 0 1,0 1-1,1-1 1,-1 0-1,0 1 1,0-1-1,0 0 1,0 1-1,0-1 1,0 0-1,0 1 1,0-1-1,0 0 1,0 1-1,0-1 1,0 1-1,-1-1 0,1 0 1,0 1-1,0-1 1,-2 5 0,-1-1 0,1 0 0,-1 1 0,0-1 0,-4 4 0,-111 116 133,10-13-79,91-91-32,0 1 0,2 0 0,-22 41 0,35-59-20,1-1 0,0 0 0,0 1 0,0-1 0,0 1 0,1-1 0,-1 1 0,0-1 0,1 1 0,0 4 0,0-7 0,0 1-1,0-1 1,0 0-1,0 0 1,0 1-1,0-1 0,0 0 1,0 0-1,1 1 1,-1-1-1,0 0 1,0 0-1,0 0 0,0 1 1,1-1-1,-1 0 1,0 0-1,0 0 1,0 0-1,1 0 0,-1 1 1,0-1-1,0 0 1,1 0-1,-1 0 1,0 0-1,0 0 0,1 0 1,-1 0-1,0 0 1,0 0-1,1 0 1,-1 0-1,0 0 1,17-7 14,81-63 24,25-15-2,-95 67-19,-17 10-5,1 0 0,0 0 0,1 2 1,0-1-1,24-7 0,-36 13-14,-1 1 0,1 0 1,-1 0-1,1 0 0,0-1 0,-1 1 1,1 0-1,-1 0 0,1 0 0,-1 0 0,1 0 1,-1 0-1,1 0 0,-1 0 0,1 0 1,-1 0-1,1 1 0,0-1 0,-1 0 1,1 0-1,-1 0 0,1 1 0,-1-1 1,1 0-1,-1 0 0,0 1 0,1-1 0,-1 0 1,1 1-1,0 0 0,-1 0 0,0 0-1,0 0 1,0 0 0,0 0-1,0 0 1,0 0-1,-1 0 1,1 0-1,0 0 1,0 0 0,-1 0-1,1-1 1,0 1-1,-1 0 1,0 1 0,-23 30-1,-61 47 73,48-47-16,2 1 0,-37 46 0,71-78-55,0 0 0,1 0 0,-1 0 1,0 0-1,1 0 0,-1 0 0,0 0 0,1 0 0,-1 1 0,1-1 1,0 0-1,-1 2 0,1-3 0,0 1 1,0-1-1,0 0 0,0 0 0,1 1 1,-1-1-1,0 0 0,0 0 1,0 0-1,0 1 0,1-1 0,-1 0 1,0 0-1,0 0 0,0 0 1,1 0-1,-1 1 0,0-1 0,0 0 1,0 0-1,1 0 0,-1 0 1,0 0-1,0 0 0,1 0 0,-1 0 1,0 0-1,0 0 0,1 0 1,-1 0-1,0 0 0,0 0 0,1 0 1,-1 0-1,1 0 0,30-10 31,-31 10-31,74-35 40,-49 22-18,0 1-1,1 2 0,48-14 0,-73 23-21,0 1 0,-1 0 0,1 0 0,-1 0 0,1 0 0,0-1 1,-1 1-1,1 0 0,0 0 0,-1 0 0,1 0 0,0 0 0,-1 1 0,1-1 0,0 0 0,-1 0 0,1 0 0,-1 0 1,1 1-1,0-1 0,-1 0 0,1 1 0,-1-1 0,1 0 0,-1 1 0,1 0 0,0-1 1,-1 1-1,0 0 0,0 0 0,0-1 1,0 1-1,0 0 0,0 0 1,0 0-1,0-1 0,0 1 1,0 0-1,0 0 0,0 0 1,-1-1-1,1 1 0,0 0 1,-1 1-1,-21 32 16,-26 20 57,-65 58 0,-4 3 13,111-109-80,3-3-8,0 0 1,1-1 0,-1 1 0,1 0-1,0 1 1,0-1 0,0 0 0,-2 6 0,37-28-1352,22-16 1910,1 3-1,118-50 0,-149 77-557,-17 9-15,-11 9 3,-8 6 29,-1-1 0,0 0 0,-2-1 0,0-1-1,-23 21 1,11-11 8,-159 158 103,193-189-116,0 1 1,0 0-1,14-5 0,4-2 17,8-6 6,44-19 14,-69 33-42,0 0 0,0 0-1,0 1 1,1 0-1,-1 1 1,16-1 0,-23 2-5,-1 0 1,0 0 0,0 0 0,1 0 0,-1 0 0,0 0-1,0 1 1,0-1 0,1 0 0,-1 1 0,0-1 0,0 0-1,0 1 1,0 0 0,0-1 0,0 1 0,0 0 0,0-1 0,0 1-1,0 0 1,1 1 0,-1-1 1,-1 0-1,0 1 1,1-1-1,-1 0 0,0 0 1,0 0-1,0 0 1,0 0-1,0 1 1,0-1-1,0 0 1,0 0-1,0 0 1,-1 0-1,1 0 1,0 0-1,-1 0 1,0 2-1,-3 5 10,0 0 0,-1 0 0,0-1 0,-9 10 0,13-15-11,-66 77 139,-44 56-1438,98-118 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05:27:26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16 824,'16'-11'1464,"-11"6"-410,-13 7 365,-26 15-845,1 1 1,-61 43-1,94-61-566,0 0 1,0 0-1,0 0 1,0 0-1,0 0 0,0 0 1,0 1-1,0-1 1,0 0-1,-1 0 1,1 0-1,0 0 0,0 0 1,0 0-1,0 0 1,0 0-1,0 0 0,0 0 1,0 1-1,0-1 1,0 0-1,0 0 0,0 0 1,0 0-1,0 0 1,0 0-1,0 0 0,0 0 1,0 1-1,0-1 1,0 0-1,0 0 0,0 0 1,0 0-1,0 0 1,0 0-1,0 0 0,0 0 1,0 0-1,0 1 1,0-1-1,1 0 1,-1 0-1,0 0 0,0 0 1,0 0-1,0 0 1,0 0-1,0 0 0,0 0 1,0 0-1,0 0 1,0 0-1,0 0 0,1 0 1,-1 0-1,0 0 1,0 0-1,0 0 0,0 0 1,0 0-1,0 0 1,13 3 360,13-1-82,118-6 361,-143 4-638,-1 0 1,0 0-1,0 0 0,0 0 1,0 0-1,0 0 0,0 0 1,0 0-1,0 0 0,0 0 1,1 0-1,-1 0 1,0 0-1,0 0 0,0 0 1,0 0-1,0 0 0,0 0 1,0 0-1,0 0 0,1 0 1,-1 0-1,0 0 1,0 0-1,0 0 0,0 0 1,0 0-1,0 0 0,0 0 1,0 0-1,0 0 1,0 1-1,0-1 0,0 0 1,1 0-1,-1 0 0,0 0 1,0 0-1,0 0 0,0 0 1,0 0-1,0 0 1,0 1-1,0-1 0,0 0 1,0 0-1,0 0 0,0 0 1,0 0-1,0 0 0,0 0 1,0 0-1,0 1 1,0-1-1,0 0 0,0 0 1,-1 0-1,-5 7 259,-14 8-118,18-14-115,-39 24 52,22-13-10,-35 26-1,53-38-79,1 0 0,0 0-1,0 1 1,-1-1 0,1 0 0,0 0-1,-1 0 1,1 1 0,0-1 0,0 0-1,-1 0 1,1 1 0,0-1 0,0 0-1,0 0 1,0 1 0,-1-1-1,1 0 1,0 1 0,0-1 0,0 0-1,0 1 1,0-1 0,0 0 0,0 1-1,0-1 1,0 0 0,0 1 0,0-1-1,0 0 1,0 1 0,0-1 0,0 0-1,0 1 1,12 3 56,24-4 117,-32 0-173,13-2 42,-13 1-35,0 0-1,-1 1 1,1 0 0,-1-1 0,1 1 0,0 1 0,-1-1-1,1 0 1,5 2 0,-8-1-4,-1-1 0,0 0 0,0 0-1,1 1 1,-1-1 0,0 1 0,0-1 0,0 0-1,0 1 1,1-1 0,-1 0 0,0 1 0,0-1-1,0 1 1,0-1 0,0 0 0,0 1 0,0-1-1,0 1 1,0-1 0,0 0 0,0 1-1,0-1 1,0 1 0,-1-1 0,1 0 0,0 1-1,0-1 1,0 0 0,0 1 0,-1-1 0,1 0-1,0 1 1,0-1 0,-1 0 0,1 1 0,0-1-1,-1 0 1,1 0 0,0 1 0,-1-1 0,1 0-1,-15 15 65,14-15-64,-48 35 47,36-27-60,2 0 0,-1 0 0,1 2 0,-16 15 0,27-25 12,0 0 1,0 0-1,0 0 0,-1 1 0,1-1 1,0 0-1,0 0 0,0 0 0,-1 1 1,1-1-1,0 0 0,0 0 0,0 0 1,0 1-1,0-1 0,0 0 0,-1 0 1,1 1-1,0-1 0,0 0 0,0 0 1,0 1-1,0-1 0,0 0 0,0 0 1,0 1-1,0-1 0,0 0 0,0 0 1,0 1-1,0-1 0,1 0 0,-1 0 1,0 1-1,0-1 0,0 0 0,0 0 1,0 1-1,1-1 0,11 2 103,17-6 70,-27 4-176,60-16 127,-39 9 16,44-7 1,-60 15 14,-7 3-24,-13 9 68,-22 11-40,-4-1-149,16-10-2,1 1 0,0 0 0,1 2 0,1 0 0,-21 22 0,41-37-12,-1-1 1,1 1 0,-1 0-1,0-1 1,1 1 0,-1-1 0,1 1-1,0 0 1,-1 0 0,1-1-1,-1 1 1,1 0 0,0 0-1,0-1 1,-1 1 0,1 0-1,0 0 1,0-1 0,0 1-1,0 2 1,0-3 5,1 0 1,-1 1-1,0-1 0,1 0 1,-1 0-1,1 1 0,-1-1 1,1 0-1,-1 0 0,1 1 0,-1-1 1,1 0-1,-1 0 0,1 0 1,-1 0-1,1 0 0,-1 0 1,1 0-1,-1 0 0,1 0 1,-1 0-1,1 0 0,0 0 1,41-11 180,-35 9-178,24-8 17,-18 6-6,0 0 1,0 0-1,0 2 1,0-1-1,14 0 0,-70 35 263,20-16-289,0 0 0,1 2 0,1 1 0,-26 29 0,47-48 10,0 0 1,0 0 0,-1 0 0,1 1 0,0-1 0,0 0 0,0 0 0,0 0 0,0 0-1,0 0 1,-1 0 0,1 0 0,0 0 0,0 0 0,0 1 0,0-1 0,0 0-1,0 0 1,0 0 0,0 0 0,0 0 0,0 1 0,0-1 0,0 0 0,0 0 0,0 0-1,0 0 1,0 0 0,0 1 0,0-1 0,0 0 0,0 0 0,0 0 0,0 0 0,0 0-1,0 0 1,0 1 0,0-1 0,0 0 0,0 0 0,0 0 0,0 0 0,0 0 0,0 0-1,1 1 1,-1-1 0,0 0 0,0 0 0,0 0 0,0 0 0,0 0 0,0 0 0,0 0-1,1 0 1,-1 0 0,0 1 0,13-2 75,12-6 24,135-41 122,-187 68-1,1 1 0,-40 42 1,65-63-221,-4 5 9,1 0 1,0-1 0,0 1 0,0 1-1,1-1 1,0 0 0,0 1-1,-3 8 1,39-15 109,78-19 39,-111 20-159,0 0 0,1 0 0,-1 0 1,0 0-1,0 0 0,0 0 0,1-1 1,-1 1-1,0 0 0,0 0 0,1 0 0,-1 0 1,0 0-1,0 1 0,0-1 0,1 0 0,-1 0 1,0 0-1,0 0 0,0 0 0,1 0 0,-1 0 1,0 0-1,0 0 0,0 0 0,0 1 1,1-1-1,-1 0 0,0 0 0,0 0 0,0 0 1,0 1-1,0-1 0,1 0 0,-1 0 0,0 0 1,0 0-1,0 1 0,-3 8 20,-11 9 31,-6 2 54,-33 27 1,33-31-30,0 0-1,-23 28 1,43-44-75,-1 1-1,1-1 0,0 0 0,0 0 1,0 0-1,-1 0 0,1 1 0,0-1 1,0 0-1,0 0 0,-1 0 0,1 1 1,0-1-1,0 0 0,0 0 0,0 1 1,0-1-1,-1 0 0,1 0 0,0 1 1,0-1-1,0 0 0,0 0 0,0 1 1,0-1-1,0 0 0,0 1 0,0-1 1,0 0-1,0 0 0,0 1 0,0-1 1,0 0-1,1 0 0,-1 1 0,0-1 1,0 0-1,12 0 22,17-10 20,-28 9-41,11-4 9,-1 1 1,1 0 0,-1 0-1,1 1 1,0 1-1,0 0 1,0 1-1,21-1 1,-33 2-11,0 0 0,0 0 0,1 0 1,-1 0-1,0 0 0,0 0 0,0 0 0,0 0 1,0 0-1,1 1 0,-1-1 0,0 0 1,0 0-1,0 0 0,0 0 0,1 0 1,-1 0-1,0 0 0,0 0 0,0 0 0,0 1 1,0-1-1,0 0 0,0 0 0,1 0 1,-1 0-1,0 0 0,0 0 0,0 1 1,0-1-1,0 0 0,0 0 0,0 0 0,0 0 1,0 1-1,0-1 0,0 0 0,0 0 1,0 0-1,0 0 0,0 1 0,0-1 0,0 0 1,-6 9 25,-12 10 31,16-17-53,-34 30 47,7-6 0,-39 44 0,128-87-29,-22 2 13,-23 9-34,0 0 1,0 1-1,1 0 0,28-4 0,-86 37 140,-87 50-51,118-74-106,1 1-19,21-4 15,17-2 40,-9 1-30,0 0 0,24-5-1,-53 14 72,-17 5-19,14-8-42,1 0 1,-1 0-1,-21 17 0,70-25-84,-15-2 91,-13 2-7,0 0 0,1 1 0,-1 0 0,0 0 0,1 1 0,-1 0 0,13 2 0,-49 22 116,-64 34-115,126-61-71,-23 1 25,2-1-1405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05:27:33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14 2120,'6'-11'1525,"-9"9"-178,-18 12-39,15-7-1548,-54 27 600,92-29-53,-4-5-164,19-2 157,-43 6-258,0 0 0,-1 0 0,1 0 0,-1 0-1,1 1 1,-1 0 0,1 0 0,-1 0 0,1 0 0,3 2 0,-7-3-31,0 0 0,1 0-1,-1 1 1,1-1 0,-1 0 0,1 1-1,-1-1 1,0 0 0,1 1 0,-1-1 0,0 0-1,1 1 1,-1-1 0,0 1 0,0-1 0,1 1-1,-1-1 1,0 1 0,0-1 0,0 1-1,0-1 1,0 1 0,1-1 0,-1 1 0,0-1-1,0 1 1,0-1 0,0 1 0,-1 0 0,-8 16 328,-22 11 236,30-27-547,-7 4 65,0 0 0,0 0 0,-10 3 0,12-5-81,0-1-1,0 1 1,1 0 0,-1 0-1,1 1 1,0-1 0,0 1-1,-8 9 1,13-13-16,-1 1 0,1-1 0,0 1 0,0-1 0,0 1 0,0-1 0,0 1 0,0-1 0,0 1 0,0-1 0,0 0 0,0 1 0,0-1 0,0 1 0,1-1 0,-1 1 0,0-1 0,0 1 0,0-1 0,1 1 0,-1-1 0,0 0 0,0 1 0,1-1 0,-1 0 0,0 1 0,1-1 0,-1 0 0,0 1 0,1-1 0,-1 0 0,1 1 0,-1-1 0,0 0 0,1 0 0,-1 0 0,2 1 0,23 11 71,-15-8-58,-9-4-7,-1 1 0,1-1 0,0 1 0,0-1 0,-1 0 0,1 1 0,0 0 0,-1-1 0,1 1 0,0-1 0,-1 1 0,1 0 0,-1-1 0,1 1 0,-1 0 0,1 0 0,-1-1 0,0 1 0,1 0 0,-1 0 0,0 0 0,1-1 0,-1 1 0,0 0 0,0 0 0,0 0 0,0 0 0,0 0 0,0-1 0,0 1 0,0 0 0,0 0-1,-1 0 1,1 0 0,0 0 0,0-1 0,-1 1 0,1 0 0,-1 0 0,1-1 0,-1 1 0,1 0 0,-1 0 0,-4 4 22,1 0-1,-1 0 0,0 0 0,-10 6 0,1 0-10,3-3-6,8-6-6,-1 1 0,1-1 0,0 1 0,0 0 0,0-1 0,1 1 0,-1 0 0,-3 6 0,6-8 3,1-1 1,-1 0-1,0 1 0,1-1 0,-1 0 0,1 1 1,-1-1-1,1 0 0,-1 0 0,1 1 1,-1-1-1,1 0 0,-1 0 0,1 0 1,-1 0-1,1 0 0,-1 0 0,1 0 1,0 0-1,-1 0 0,1 0 0,-1 0 1,1 0-1,-1 0 0,1 0 0,-1 0 0,2-1 1,16-1 145,11-5-24,-18 4-105,0 0-1,0 1 1,0 0 0,0 1-1,11 0 1,-40 14 163,16-12-182,-20 9 48,1 1 1,0 2-1,1 0 1,-21 18 0,41-31-51,0 0 0,0 0 0,-1 0 0,1 0 0,0 0 0,0 1 0,0-1 0,0 0 0,0 0 0,-1 0 0,1 0 0,0 0 0,0 1 0,0-1 0,0 0 0,0 0 0,0 0 0,0 1 0,0-1 0,0 0 0,0 0 0,0 0 0,0 1 0,0-1 0,0 0 0,0 0 0,0 0 0,0 1 0,0-1 0,0 0 0,0 0 1,0 0-1,0 1 0,0-1 0,0 0 0,0 0 0,0 0 0,0 0 0,0 1 0,1-1 0,9 4 3,15-1 9,-23-3-10,42-1 64,-36 0-55,-1 1-1,0 0 1,0 0-1,0 0 0,0 1 1,0 0-1,0 0 1,8 3-1,-15-4-10,0 0 0,0 0 1,1 0-1,-1 0 0,0 0 0,0 1 0,1-1 0,-1 0 0,0 0 0,0 0 0,1 1 0,-1-1 0,0 0 0,0 0 1,0 0-1,0 1 0,1-1 0,-1 0 0,0 0 0,0 1 0,0-1 0,0 0 0,0 1 0,0-1 0,0 0 0,0 0 1,0 1-1,0-1 0,0 0 0,0 1 0,0-1 0,0 0 0,0 1 0,0-1 0,0 0 0,0 0 0,0 1 0,-9 13 39,-14 8 29,-59 34 50,57-40-27,0 1-1,-32 29 1,57-46-88,0 0-1,0 0 1,1 0-1,-1 0 0,0 0 1,0 0-1,0 0 1,0 0-1,0 0 0,0 0 1,0 0-1,0 0 1,0 0-1,0 0 0,0 0 1,0 0-1,0 0 1,0 0-1,0 0 0,0 0 1,0 0-1,0 0 1,1 0-1,-1 0 0,0 0 1,0 0-1,0 0 1,0 0-1,0 0 0,0 0 1,0 0-1,0 0 1,0 0-1,0 1 0,0-1 1,0 0-1,0 0 1,0 0-1,0 0 0,0 0 1,0 0-1,0 0 1,0 0-1,0 0 0,0 0 1,0 0-1,0 0 1,0 0-1,0 0 1,0 0-1,0 0 0,0 0 1,0 1-1,10-4 62,12-5-12,19-11-8,-30 13-39,1 0 0,1 0 1,-1 1-1,1 1 0,0 0 1,0 1-1,16-2 0,-28 5-5,0 0 0,0-1 0,-1 1 0,1 0 0,0 0 0,0 0 0,-1 1 0,1-1 0,0 0 0,0 0 0,-1 0 0,1 0 0,0 1 0,0-1 0,-1 0 0,1 1 0,0-1 0,-1 0 0,1 1 0,0 0 0,0 0 1,-1-1 0,0 1 0,0-1 1,0 1-1,0-1 0,0 1 0,0-1 0,0 1 0,0-1 0,0 1 1,0-1-1,-1 1 0,1-1 0,0 0 0,0 1 0,0-1 0,0 1 0,-1-1 1,1 1-1,0-1 0,-1 0 0,1 1 0,-1 0 0,-25 23 72,25-23-71,-8 6-16,3-3-23,0 1 0,1-1 0,0 1 0,-1 0 0,1 0-1,1 1 1,-8 10 0,44-26 565,-9 0-507,-15 5-30,1 2-1,-1-1 0,1 1 1,-1 0-1,1 1 0,0-1 1,18 0-1,-27 3 9,0 0-1,0 0 1,0 0-1,0 0 1,0 0-1,0 0 0,0 0 1,0 0-1,0 0 1,1 0-1,-1 0 1,0 0-1,0 0 1,0 0-1,0 0 1,0 0-1,0 0 1,0 0-1,0 0 0,0 0 1,0 0-1,0 0 1,1 0-1,-1 0 1,0 0-1,0 0 1,0 0-1,0 0 1,0 0-1,0 0 1,0 0-1,0 0 1,0 1-1,0-1 0,0 0 1,0 0-1,0 0 1,0 0-1,0 0 1,0 0-1,0 0 1,0 0-1,0 0 1,0 0-1,0 0 1,0 1-1,0-1 0,0 0 1,0 0-1,0 0 1,0 0-1,0 0 1,0 0-1,0 0 1,0 0-1,0 0 1,0 0-1,0 0 1,0 1-1,0-1 1,0 0-1,0 0 0,0 0 1,0 0-1,0 0 1,-1 0-1,-7 7-42,-12 7 30,19-14 12,-194 124 143,232-128 135,3-9-240,-29 9-27,1 0 0,-1 1 1,0 0-1,17-1 0,8 2-7,-36 2-2,0 0 0,0 0 1,0 0-1,1 0 1,-1 0-1,0 0 1,0 0-1,0 0 0,0 0 1,0 0-1,0 0 1,0 0-1,0 0 1,0 0-1,1 0 0,-1 0 1,0 0-1,0 0 1,0 0-1,0 0 1,0 0-1,0 0 0,0 0 1,0 0-1,0 0 1,1 0-1,-1 0 0,0 0 1,0 0-1,0 0 1,0 0-1,0 0 1,0 0-1,0 1 0,0-1 1,0 0-1,0 0 1,0 0-1,0 0 1,0 0-1,0 0 0,0 0 1,0 0-1,0 0 1,0 0-1,0 1 1,0-1-1,0 0 0,0 0 1,0 0-1,0 0 1,0 0-1,0 0 1,0 0-1,0 0 0,0 0 1,0 1-1,0-1 1,0 0-1,0 0 0,0 0 1,0 0-1,0 0 1,0 0-1,-8 8 42,-11 7 26,-13 5-37,10-6 9,0 1 0,-38 34 0,104-60 38,-29 6-63,-9 2-13,1 1 1,-1-1 0,1 1 0,-1 1 0,1-1-1,0 1 1,0 0 0,0 1 0,0-1 0,-1 2 0,9 0-1,-15-1-1,1 0-1,-1 0 0,0 0 0,0 0 1,1 0-1,-1 0 0,0 0 0,0 0 1,0 0-1,1 1 0,-1-1 0,0 0 1,0 0-1,0 0 0,1 0 0,-1 0 0,0 1 1,0-1-1,0 0 0,0 0 0,0 0 1,0 0-1,1 1 0,-1-1 0,0 0 1,0 0-1,0 1 0,0-1 0,0 0 1,0 0-1,0 0 0,0 1 0,0-1 1,0 0-1,0 0 0,0 1 0,0-1 1,-5 11 16,-12 7 26,17-18-41,-55 46 76,39-34-79,1 0 0,0 2 1,-23 25-1,38-39 1,0 0-1,0 0 0,0 1 1,0-1-1,0 0 1,0 0-1,0 0 1,0 0-1,-1 0 1,1 0-1,0 0 1,0 0-1,0 0 1,0 0-1,0 1 1,0-1-1,0 0 1,0 0-1,0 0 1,0 0-1,0 0 1,0 0-1,0 0 1,0 1-1,0-1 1,0 0-1,0 0 1,0 0-1,0 0 1,0 0-1,0 0 1,0 0-1,0 1 1,0-1-1,0 0 1,0 0-1,0 0 1,0 0-1,0 0 0,1 0 1,-1 0-1,0 0 1,0 1-1,0-1 1,0 0-1,0 0 1,0 0-1,0 0 1,0 0-1,0 0 1,1 0-1,-1 0 1,0 0-1,0 0 1,0 0-1,0 0 1,0 0-1,0 0 1,1 0-1,10 0 15,12-6 34,0-3-18,-17 6-31,-1 0 1,1 1-1,-1-1 1,1 2-1,0-1 1,0 1-1,0-1 0,0 2 1,0-1-1,10 1 1,-15 0 0,-1 0 0,0 0 0,1 0 0,-1 0 0,0 0 0,0 0 0,1 0 0,-1 0 0,0 0 0,1 0 0,-1 0 1,0 1-1,0-1 0,1 0 0,-1 0 0,0 0 0,0 0 0,0 1 0,1-1 0,-1 0 0,0 0 0,0 0 0,0 1 0,1-1 0,-1 0 1,0 0-1,0 1 0,0-1 0,0 0 0,0 1 0,0-1 0,0 0 0,0 0 0,0 1 0,0-1 0,0 1 0,-6 11 22,-18 12 35,22-22-50,-105 94 105,89-81-105,17-14-22,10-5 9,32-12 30,-25 9-17,0 0 0,0 1 0,34-6 0,-50 12-9,1-1 0,0 1 0,0 0 0,0 0 0,0 0-1,0 0 1,-1 0 0,1 0 0,0 0 0,0 0-1,0 0 1,0 0 0,0 1 0,0-1 0,-1 0 0,1 1-1,1 0 1,-2-1 2,0 0-1,0 1 1,0-1 0,0 0-1,0 1 1,0-1-1,0 0 1,0 1 0,0-1-1,0 1 1,0-1-1,0 0 1,0 1 0,0-1-1,-1 0 1,1 1-1,0-1 1,0 0 0,0 1-1,0-1 1,-1 0-1,1 0 1,0 1 0,0-1-1,-1 0 1,0 1-1,-27 22 26,23-20-16,-17 15-8,-34 39 0,113-77-27,-38 14 29,-7 1-1,1 1 1,23-4-1,-36 8-3,0 0 1,0 0 0,0-1-1,0 1 1,1 0 0,-1 0-1,0 0 1,0 0 0,1 0-1,-1 0 1,0 0-1,0 0 1,0 0 0,1 0-1,-1 0 1,0 0 0,0 0-1,0 0 1,1 0 0,-1 0-1,0 1 1,0-1 0,0 0-1,1 0 1,-1 0-1,0 0 1,0 0 0,0 0-1,0 1 1,1-1 0,-1 0-1,0 0 1,0 0 0,0 0-1,0 1 1,0-1-1,0 0 1,1 0 0,-1 0-1,0 1 1,0-1 0,0 0-1,-5 11 3,-10 8 12,-111 83 64,146-108-137,-7 2 50,0 0 0,25-4 0,-38 8 9,0 0 0,0 0 1,1 0-1,-1 0 0,0 0 0,0 0 1,0 0-1,0 0 0,1 0 0,-1 0 1,0 0-1,0 0 0,0 0 0,0 0 1,1 0-1,-1 0 0,0 1 0,0-1 1,0 0-1,0 0 0,0 0 0,0 0 1,1 0-1,-1 0 0,0 0 1,0 1-1,0-1 0,0 0 0,0 0 1,0 0-1,0 0 0,0 0 0,0 1 1,0-1-1,1 0 0,-1 0 0,0 0 1,0 0-1,0 1 0,0-1 0,0 0 1,0 0-1,0 0 0,0 0 0,0 1 1,-1-1-1,1 0 0,0 0 1,-6 12 28,-14 14 18,17-24-48,-24 28 19,-17 20 9,44-50-27,0 0-1,0 0 1,1 0 0,-1 0-1,0 0 1,0 0 0,0 0-1,0 0 1,0 0 0,0 0-1,0 0 1,0 0 0,0 0-1,0-1 1,1 1-1,-1 0 1,0 0 0,0 0-1,0 1 1,0-1 0,0 0-1,0 0 1,0 0 0,0 0-1,0 0 1,1 0 0,-1 0-1,0 0 1,0 0 0,0 0-1,0 0 1,0 0 0,0 0-1,0 0 1,0 0-1,0 0 1,0 0 0,0 0-1,0 0 1,0 1 0,1-1-1,-1 0 1,0 0 0,0 0-1,0 0 1,0 0 0,0 0-1,0 0 1,0 0 0,0 0-1,0 0 1,0 1-1,0-1 1,0 0 0,0 0-1,0 0 1,0 0 0,0 0-1,0 0 1,0 0 0,0 0-1,0 0 1,0 1 0,-1-1-1,1 0 1,0 0 0,0 0-1,15-4 38,21-10 82,-31 12-107,3-1 12,27-10 45,-33 12-66,0 1 1,0-1 0,-1 1 0,1-1 0,0 1 0,0 0-1,0 0 1,0 0 0,0 0 0,0 0 0,-1 0-1,1 1 1,0-1 0,0 0 0,2 2 0,-4-2-3,0 1 1,0-1 0,0 1-1,0-1 1,0 1 0,0-1-1,0 1 1,0-1 0,0 1-1,0-1 1,0 1 0,0-1-1,0 1 1,0-1 0,-1 0-1,1 1 1,0-1 0,0 1-1,-1-1 1,1 1 0,0-1-1,-1 0 1,1 1 0,0-1-1,-1 0 1,1 1 0,0-1-1,-1 1 1,-12 12 54,-57 54 46,78-72-183,0 0-1,1 1 1,-1 1-1,1-1 1,0 1-1,0 1 1,17-3-1,-26 4 96,0 1 0,0 0 0,0 0 0,0 0 0,1 0 0,-1 0 0,0 0 0,0 0 0,0 0 0,1 0 0,-1 0 0,0 0 0,0 0 0,0 0 0,0 0 0,1 0 0,-1 0 0,0 0-1,0 0 1,0 0 0,1 0 0,-1 0 0,0 0 0,0 0 0,0 0 0,0 0 0,1 1 0,-1-1 0,0 0 0,0 0 0,0 0 0,0 0 0,0 0 0,1 0 0,-1 1 0,0-1 0,0 0 0,0 0 0,0 0 0,0 0 0,0 1 0,0-1 0,0 0 0,0 0 0,0 0 0,0 1 0,0-1 0,0 0 0,0 0-1,-7 12 135,-14 8-155,-31 22-304,48-41-563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05:27:47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 17 728,'0'0'142,"1"0"0,0-1 0,-1 1 0,1-1 0,-1 1 0,1 0 0,-1-1 0,1 1 0,-1-1 0,1 1 0,-1-1 0,0 0 0,1 1 0,-1-1 0,0 1 0,1-1 0,-1 0 0,0 1 0,0-1 0,0 0 0,1 1 0,-1-1 0,0 0 0,0 1 0,0-2 0,-1 1-68,0 1 1,0 0-1,0-1 0,0 1 0,0 0 0,0 0 1,0 0-1,0 0 0,0 0 0,0 0 0,0 0 1,0 1-1,0-1 0,0 0 0,-1 1 0,-53 19-366,46-17 569,-29 8-236,30-9-30,-1 0 1,1 0 0,0 1 0,0 0-1,0 1 1,-14 8 0,50-13 286,32-9 106,-29 4-106,-1 2 0,1 1 0,33 1 1,-64 2-291,0 0 0,0 0 0,0 0 0,0 0 0,0 0 1,0 0-1,0 0 0,0 0 0,0 0 0,0 0 0,0 1 1,0-1-1,0 0 0,0 0 0,0 0 0,0 0 0,0 0 0,0 0 1,0 0-1,0 0 0,0 0 0,0 0 0,0 1 0,0-1 1,0 0-1,0 0 0,0 0 0,0 0 0,0 0 0,0 0 1,0 0-1,0 0 0,0 0 0,1 0 0,-1 0 0,0 0 1,0 0-1,0 1 0,0-1 0,0 0 0,0 0 0,0 0 0,0 0 1,0 0-1,0 0 0,0 0 0,1 0 0,-1 0 0,0 0 1,0 0-1,0 0 0,0 0 0,0 0 0,0 0 0,0 0 1,0 0-1,0 0 0,1 0 0,-1 0 0,0 0 0,0 0 0,0-1 1,0 1-1,-10 6 276,-16 4-35,-16 3-149,-16 5-68,-100 47 1,209-79-287,-20 6 283,-9 2 56,1 0 1,0 2 0,0 0 0,33-1 0,-56 5-76,1 0 1,-1 0-1,1 0 0,-1 0 1,0 0-1,1 0 0,-1 0 1,1 0-1,-1 0 0,1 0 0,-1 0 1,0 0-1,1 0 0,-1 0 1,1 0-1,-1 1 0,1-1 1,-1 0-1,0 0 0,1 0 1,-1 1-1,0-1 0,1 0 1,-1 0-1,0 1 0,1-1 1,-1 0-1,0 1 0,1-1 1,-1 0-1,0 1 0,0-1 1,1 1-1,-1 0 0,0 0 10,-1 0-1,1 0 1,-1 0-1,1 0 1,-1 0-1,1-1 1,-1 1-1,1 0 0,-1 0 1,0 0-1,0 0 1,1-1-1,-2 2 1,-34 24 277,34-25-285,-62 32 184,44-23-155,-33 20 1,104-34 114,6-7-88,-41 7-38,1 0-1,0 2 1,0 0-1,0 0 0,25 3 1,-42-1-29,0 0 0,1-1 0,-1 1 0,0 0 0,0 0 0,1 0 0,-1 0 0,0 0 0,0 1 0,1-1 0,-1 0 0,0 0 0,0 0 0,1 0 0,-1 0 0,0 0 0,0 0 0,1 0 0,-1 0 0,0 1 0,0-1 0,0 0 0,1 0 0,-1 0 0,0 0 0,0 1 0,0-1 0,0 0 0,0 0 0,1 1 0,-1-1 0,0 0 0,0 0 0,0 0 0,0 1 0,0-1 0,0 0 0,0 1 0,-7 8 71,-17 6 63,24-15-130,-30 17 66,-165 89 70,213-106-99,17-6 60,30-8-39,-42 8-16,-1 1 1,45-4-1,-66 9-47,-1 0-1,1 0 0,-1-1 1,1 1-1,-1 0 1,1 0-1,0 0 1,-1 0-1,1 0 0,-1 0 1,1 0-1,-1 0 1,1 0-1,-1 1 1,1-1-1,0 0 0,-1 0 1,1 0-1,-1 1 1,1-1-1,-1 0 1,1 0-1,-1 1 0,0-1 1,1 0-1,-1 1 1,1-1-1,-1 1 1,-10 9 52,-24 8 69,-10-1-90,7-4-23,-66 36-1,100-44-98,11-4 91,13-4-77,59-25 474,-64 21-412,1 0 1,-1 2-1,1 0 0,0 1 1,34-5-1,-51 9 15,1 0 1,-1 0-1,0 0 0,0 0 0,0 0 0,0 0 1,0 0-1,1 0 0,-1 0 0,0 0 0,0 0 0,0 0 1,0 0-1,0 0 0,1 0 0,-1 0 0,0 0 1,0 0-1,0 0 0,0 0 0,0 0 0,1 0 1,-1 0-1,0 0 0,0 0 0,0 0 0,0 0 0,0 0 1,1 0-1,-1 0 0,0 0 0,0 0 0,0 1 1,0-1-1,0 0 0,0 0 0,0 0 0,0 0 1,1 0-1,-1 0 0,0 1 0,0-1 0,0 0 0,0 0 1,0 0-1,0 0 0,0 0 0,0 1 0,0-1 1,0 0-1,0 0 0,0 0 0,0 0 0,0 1 0,-9 7 19,-15 6 39,-204 115 157,228-128-216,0-1 0,0 0-1,0 0 1,1 0 0,-1 0 0,0 0 0,0 0 0,0 0 0,0 0 0,0 0 0,0 0 0,0 0 0,0 0 0,0 0 0,0 0 0,0 0 0,0 0 0,0 0 0,0 0 0,0 0 0,0 0 0,1 0 0,-1 0 0,0 1 0,0-1 0,0 0 0,0 0 0,0 0 0,0 0 0,0 0-1,0 0 1,0 0 0,0 0 0,0 0 0,0 0 0,0 0 0,0 0 0,0 1 0,0-1 0,0 0 0,0 0 0,0 0 0,0 0 0,0 0 0,-1 0 0,1 0 0,0 0 0,0 0 0,0 0 0,15-1 23,18-5 36,19-11-73,-35 10 31,1 2-1,0 0 1,28-4 0,-39 9 22,-8 4 1,-16 11 31,-30 14-13,47-29-57,-60 35 19,14-11-38,-74 56 0,120-80 16,0 0 0,0 0 0,1 0 0,-1 0 0,0 0 0,0 0 0,0 0 0,0 1 0,0-1 0,0 0 0,0 0 0,0 0 0,0 0 0,0 0 0,0 0 0,0 0 0,0 0 0,0 0 0,0 0 0,0 0 0,0 0 0,0 0 0,0 0 0,0 0 0,0 1 0,0-1 0,0 0 0,0 0 1,0 0-1,0 0 0,0 0 0,0 0 0,0 0 0,0 0 0,0 0 0,0 0 0,0 0 0,0 0 0,0 1 0,0-1 0,0 0 0,0 0 0,0 0 0,0 0 0,0 0 0,0 0 0,0 0 0,0 0 0,0 0 0,0 0 0,0 0 0,12-2-37,16-7 70,85-29 48,-96 34-66,-1 0-1,1 1 1,0 1 0,0 1 0,18 1 0,-35 0-12,0 0 0,0-1 0,1 1 0,-1 0 0,0 0 0,0 0 1,0 0-1,1 0 0,-1 0 0,0 0 0,0 0 0,1 0 0,-1 0 0,0 0 0,0 0 0,0 1 0,1-1 0,-1 0 0,0 0 1,0 0-1,0 0 0,1 0 0,-1 0 0,0 0 0,0 1 0,0-1 0,1 0 0,-1 0 0,0 0 0,0 0 0,0 1 0,0-1 1,0 0-1,0 0 0,0 0 0,1 1 0,-1-1 0,0 0 0,0 0 0,0 1 0,0-1 0,0 0 0,-8 10 39,-20 9 42,25-17-77,-32 20 9,-65 44-61,162-91 92,-26 5-28,-29 15-9,1 0-1,0 0 1,0 1-1,0 0 1,1 1-1,-1 0 1,1 0-1,0 1 1,11-2-1,-20 4-8,0 0 0,0-1 0,0 1 0,1 0 0,-1 0-1,0 0 1,0 0 0,0 0 0,0 0 0,1 0 0,-1 0 0,0 0-1,0 0 1,0 0 0,0 0 0,1 0 0,-1 0 0,0 0 0,0 0-1,0 1 1,0-1 0,1 0 0,-1 0 0,0 0 0,0 0 0,0 0-1,0 0 1,0 0 0,1 0 0,-1 1 0,0-1 0,0 0 0,0 0-1,0 0 1,0 0 0,0 0 0,0 1 0,0-1 0,0 0 0,1 0-1,-1 0 1,0 0 0,0 1 0,0-1 0,0 0 0,0 0 0,0 0-1,-7 9-37,-13 6 34,-54 27 50,51-31-56,0 1-1,1 2 1,0 0 0,1 2 0,-23 21 0,44-37 11,0-1 0,0 1 0,0 0 0,1 0 1,-1 0-1,0 0 0,0 0 0,0 0 1,0 0-1,0 0 0,0 0 0,0 0 0,0 0 1,0 0-1,0 0 0,0 0 0,1 0 0,-1 0 1,0 0-1,0 0 0,0 0 0,0 0 0,0 0 1,0 0-1,0 0 0,0 0 0,0 0 0,0 0 1,0 0-1,1 0 0,-1 0 0,0 0 0,0 0 1,0 0-1,0 0 0,0 1 0,0-1 0,0 0 1,0 0-1,0 0 0,0 0 0,0 0 0,0 0 1,0 0-1,0 0 0,0 0 0,0 0 0,0 0 1,0 0-1,0 1 0,0-1 0,0 0 1,1 0-1,-1 0 0,0 0 0,-1 0 0,1 0 1,0 0-1,0 0 0,0 0 0,0 0 0,0 0 1,0 1-1,0-1 0,0 0 0,0 0 0,0 0 1,14-2 44,14-5 42,8-6-61,-25 8-12,0 1-1,1 0 0,0 1 0,0 0 1,0 0-1,1 1 0,-1 1 0,17 0 1,-28 1-13,-1 0 1,1 0 0,-1 0-1,1 0 1,-1 0 0,1 0-1,-1 0 1,1 0 0,-1 1-1,1-1 1,-1 0 0,1 0-1,-1 0 1,1 1 0,-1-1-1,0 0 1,1 0 0,-1 1 0,1-1-1,-1 1 1,0-1 0,1 0-1,-1 1 1,0-1 0,1 1-1,-1-1 1,0 0 0,1 1-1,-1-1 1,0 1 0,0-1-1,1 2 1,-2-1 3,1 0-1,0 1 1,-1-1-1,1 0 1,-1 0 0,1 0-1,-1 0 1,1 0 0,-1 1-1,0-1 1,0 0-1,0 0 1,0 0 0,-34 29 87,34-29-89,-64 40 65,44-29-79,1 1 1,-22 19-1,48-32 12,0 0 0,1 0 0,-1-1 0,11-2 0,31-12-14,-36 10 16,-1 1-1,1 1 1,24-4-1,-36 7 0,0 0-1,0 0 0,0 0 0,1 0 0,-1 0 0,0 0 0,0 0 1,0 0-1,0 0 0,0 0 0,0 0 0,0 0 0,0 0 0,0 0 1,0 0-1,1 0 0,-1 0 0,0 0 0,0 0 0,0 0 0,0 0 1,0 0-1,0 0 0,0 0 0,0 0 0,0 0 0,0 0 0,0 0 1,0 0-1,1 0 0,-1 1 0,0-1 0,0 0 0,0 0 0,0 0 1,0 0-1,0 0 0,0 0 0,0 0 0,0 0 0,0 0 0,0 0 0,0 0 1,0 1-1,0-1 0,0 0 0,0 0 0,0 0 0,0 0 0,0 0 1,0 0-1,0 0 0,0 0 0,0 0 0,0 0 0,0 1 0,0-1 1,0 0-1,0 0 0,-6 8 30,-8 6 29,-1-4-39,0 0 0,-20 9 0,24-14-24,1 0-1,1 0 1,-1 1 0,1 0-1,0 1 1,0 0 0,1 0 0,0 1-1,-8 9 1,40-28 51,17-8-22,104-46 6,-140 63-30,-2 0-3,0 1 0,0 0-1,-1 0 1,1 1-1,0-1 1,0 0-1,0 1 1,0 0 0,4 0-1,-8 1 6,0 1-1,0 0 1,0 0-1,0-1 1,-1 1-1,1 0 1,-1-1-1,-2 3 1,-124 107 154,98-91-171,7-5 28,21-12-46,10-5-48,45-22 107,-32 13-32,40-13 0,-60 24 2,0-1-1,0 1 0,0 0 0,0-1 0,0 1 0,0 0 0,0 0 0,0 0 0,0 0 0,0 0 0,0 0 0,0 0 0,0 0 0,0 0 0,0 1 0,0-1 0,0 0 0,2 1 0,-3 0 3,0-1 0,0 1 0,0 0-1,0-1 1,0 1 0,0-1 0,0 1-1,0 0 1,0-1 0,0 1 0,0-1-1,0 1 1,0 0 0,0-1 0,0 1-1,-1-1 1,1 1 0,0-1 0,0 1 0,-1-1-1,1 1 1,-1-1 0,1 1 0,0-1-1,-1 1 1,1-1 0,-1 1 0,1-1-1,-1 0 1,1 1 0,-1-1 0,1 0-1,-1 1 1,-108 83 68,26-21 9,107-81-60,1 2 0,0 0 0,1 2 0,29-12 0,-54 26-17,2-1-3,-1-1-1,1 1 0,-1 0 0,1 0 1,0 0-1,-1 1 0,1-1 0,0 1 0,-1-1 1,1 1-1,0 0 0,5 1 0,-29 21-6,-20 13 49,-2-2-1,-70 40 0,151-96-50,-12 5 3,2 2 0,0 0 0,0 2 0,52-17-1,-80 31 10,0 0-1,0 0 0,1 0 0,-1 0 0,0 0 0,1-1 0,-1 1 1,0 0-1,1 0 0,-1 0 0,0 0 0,1 0 0,-1 0 0,0 0 0,0 0 1,1 0-1,-1 0 0,0 0 0,1 0 0,-1 1 0,0-1 0,1 0 0,-1 0 1,0 0-1,1 0 0,-1 0 0,0 1 0,0-1 0,1 0 0,-1 0 1,0 1-1,-2 8-14,-13 10 46,-5 2 2,-1-2 0,-1 0-1,0-1 1,-31 17 0,29-18-32,21-14-23,16-11 6,33-25 3,-15 10 8,44-24 0,-62 43-66,-18 12 15,-17 14 60,-120 81 77,136-98-109,15-8 35,14-8 17,27-22-11,-33 20-16,1 1-1,1 1 1,0 0-1,0 1 1,1 1 0,20-6-1,-39 15 2,0-1 0,0 1 0,-1 0 0,1 0 0,0 0 0,-1-1-1,1 1 1,0 0 0,0 0 0,-1 0 0,1 0 0,0 0 0,0 0 0,-1 1 0,1-1 0,0 0-1,-1 0 1,2 1 0,-6 7-34,-20 11 49,-157 108 139,136-100-102,80-58-702,-16 18 746,0 1 0,1 0 0,0 1 0,1 1 0,0 1 0,37-10 0,-91 47-155,-29 19 107,35-26-20,-1-1 0,-47 27 0,64-40-81,23-8 77,19-7 25,-5-3-35,1 0 1,-1-2-1,45-30 1,-55 33-15,-107 76-63,2 0 21,129-83 65,32-21 0,-65 34-19,-3 0 3,1 1-1,0 0 0,0 1 0,0-1 1,0 1-1,1 0 0,-1 0 0,6-1 1,-11 3-5,0 0 1,1 0 0,-1 0-1,0 0 1,0 0 0,0 0 0,0 0-1,1 0 1,-1 0 0,0 0-1,0 0 1,0 0 0,0 0 0,1 0-1,-1 0 1,0 0 0,0 0-1,0 0 1,1 0 0,-1 0 0,0 0-1,0 0 1,0 0 0,0 0-1,0 0 1,1 1 0,-1-1 0,0 0-1,0 0 1,0 0 0,0 0-1,0 0 1,0 1 0,1-1 0,-1 0-1,0 0 1,0 0 0,0 0-1,0 1 1,0-1 0,0 0 0,0 0-1,-4 10 2,-9 7 19,-84 72 6,6-6-20,100-90-28,1 1 0,18-9 0,19-11 78,-16 4-44,-17 12-11,-1 0 0,1 2 0,0-1-1,22-8 1,-36 17-2,0 0 0,-1 1-1,1-1 1,0 0 0,0 0 0,0 0-1,0 0 1,0 0 0,0 0 0,0 0-1,0 0 1,0 0 0,0 0-1,0 0 1,0 0 0,0 0 0,0 0-1,0 0 1,0 0 0,0 0 0,0 0-1,0 1 1,0-1 0,0 0 0,0 0-1,0 0 1,0 0 0,0 0 0,0 0-1,0 0 1,0 0 0,0 0-1,0 0 1,0 0 0,0 0 0,0 0-1,0 0 1,0 0 0,1 0 0,-1 0-1,0 0 1,0 0 0,0 0 0,0 1-1,0-1 1,0 0 0,0 0 0,0 0-1,0 0 1,0 0 0,0 0-1,0 0 1,0 0 0,0 0 0,0 0-1,-6 8-18,-11 9 31,-25 23 10,15-13 3,-1-1 0,-35 24-1,59-47 10,5-5-16,13-9-19,25-16-40,-5 6-11,-10 6 81,0 1 0,1 2-1,28-11 1,-50 23-47,-7 5 11,-15 12 13,-29 21 33,2-1 0,30-23-319,-1-1-1,0 0 1,-32 17-1,43-29-2196,6-1 2370,0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05:28:04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 0 416,'-17'2'314,"-1"0"-1,1 1 0,0 1 1,0 1-1,0 0 1,0 1-1,-24 13 1,-42 14 645,243-62-118,-156 28-820,5-2 53,0 1 0,-1 0 0,1 0 0,0 1 0,0 0 0,0 1 0,0 0 0,0 0 0,10 2 0,-19-2-71,0 0 1,0 0-1,0 0 0,0 0 1,0 0-1,1 0 0,-1 0 0,0 0 1,0 0-1,0 0 0,0 0 0,0 0 1,1 1-1,-1-1 0,0 0 0,0 0 1,0 0-1,0 0 0,0 0 1,0 0-1,0 0 0,0 1 0,1-1 1,-1 0-1,0 0 0,0 0 0,0 0 1,0 0-1,0 1 0,0-1 1,0 0-1,0 0 0,0 0 0,0 0 1,0 0-1,0 1 0,0-1 0,0 0 1,0 0-1,0 0 0,0 0 1,0 1-1,0-1 0,0 0 0,0 0 1,-1 0-1,-6 8 179,-16 6 131,21-13-279,-237 114 618,287-114-384,75-13-92,-45 3-120,-56 10-84,-20 3 62,-13 2 74,-1 0-61,-78 34 140,-108 66 0,190-100-191,9-4 239,18-6 91,10-3-263,143-27 237,-168 34-340,6-1 219,-21 11 118,-116 57-113,-1 0-138,162-73 163,209-50 22,-242 55-232,0 1-1,0 0 1,0-1 0,1 1 0,-1 0-1,0 0 1,0 0 0,0 0 0,0 0-1,0 0 1,1 0 0,-1 0 0,0 0-1,0 1 1,0-1 0,2 1 0,-3-1 5,0 1 0,0-1 0,0 1 1,0-1-1,0 1 0,0-1 0,0 0 0,0 1 1,0-1-1,0 1 0,-1-1 0,1 1 0,0-1 1,0 0-1,0 1 0,0-1 0,-1 1 1,1-1-1,0 0 0,-1 1 0,1-1 0,0 0 1,0 1-1,-1-1 0,1 0 0,-1 1 0,-33 24 149,-39 11-47,56-30-99,1 2 0,-1 0 0,2 2-1,-25 16 1,101-40 145,-48 11-143,-1 1-1,24-1 0,-11 3 4,-20 1 5,-7 1 11,-22 8-17,1 1 0,0 2-1,0 0 1,2 1 0,-25 21 0,14-11 32,-36 20-1,77-47 12,-1 0 0,0 0 0,1 1 0,8-2 0,21-5-44,8-4 45,0-2 1,80-38-1,-117 50-36,-21 14 4,-23 14 16,-58 31 10,55-35-16,-54 41 1,111-73 2,2 1 0,-1 1-1,1 0 1,1 2 0,38-9 0,-17 9-34,-30 6 4,0-1 0,-1-1 0,1 0 0,13-5 0,-47 18 6,0 1 1,1 1 0,1 1-1,-21 17 1,-70 68 54,76-67-39,21-18 3,14-11 25,8-6 14,29-18-39,2 3 0,0 1 0,72-22 0,-91 33-23,-7 3-21,-29 15 20,3-3 8,-224 154 144,223-148-148,13-14-8,0 0-1,0 0 1,1 1-1,-1-1 1,0 0-1,0 0 1,0 0-1,1 1 0,-1-1 1,0 0-1,0 0 1,0 0-1,1 0 1,-1 0-1,0 0 1,0 1-1,1-1 1,-1 0-1,0 0 0,0 0 1,1 0-1,-1 0 1,0 0-1,0 0 1,1 0-1,-1 0 1,0 0-1,0 0 1,1 0-1,-1 0 1,0 0-1,0-1 0,1 1 1,-1 0-1,0 0 1,40-11 184,-31 9-182,60-20 81,-39 11-40,-1 3 0,52-10 0,-81 18-47,0 0 1,0 0 0,0 0 0,0 1-1,0-1 1,0 0 0,0 0 0,0 0-1,0 0 1,0 0 0,0 0 0,0 0-1,0 0 1,0 1 0,0-1 0,0 0-1,0 0 1,0 0 0,0 0-1,0 0 1,0 0 0,0 0 0,0 1-1,1-1 1,-1 0 0,0 0 0,0 0-1,0 0 1,0 0 0,0 0 0,0 0-1,0 0 1,0 0 0,0 0 0,0 0-1,0 1 1,1-1 0,-1 0 0,0 0-1,0 0 1,0 0 0,0 0-1,0 0 1,0 0 0,0 0 0,1 0-1,-1 0 1,0 0 0,0 0 0,0 0-1,0 0 1,0 0 0,0 0 0,0 0-1,0 0 1,1 0 0,-1 0 0,0 0-1,0-1 1,0 1 0,0 0-1,0 0 1,0 0 0,-11 9 48,-20 9 45,-14 4-37,0 2 0,-71 52 0,107-66-85,16-6 69,19-5 52,-21 0-110,14 0 27,-1-1 0,1 0 1,21-7-1,22-3 21,-49 12-40,-12 3-14,-17 10-28,8-7 44,-28 21 25,-118 84 137,193-116-81,15-10-34,-37 10-32,0 0-1,1 1 0,29-3 1,-100 45-19,40-29 41,-11 8-45,0 0-1,1 2 1,-32 34 0,54-53 15,1 0 0,0 1 0,-1-1 0,1 0 0,0 1 1,-1-1-1,1 0 0,0 1 0,-1-1 0,1 1 1,0-1-1,0 1 0,-1-1 0,1 0 0,0 1 1,0-1-1,0 1 0,0-1 0,0 1 0,0-1 1,-1 1-1,1-1 0,0 1 0,1-1 0,-1 1 1,0 0-1,12 0 24,28-12 53,-30 8-72,166-50 139,-213 70-196,0 1 0,-34 23 0,7 5 16,69-48 58,1 0 1,0 1 0,0 0 0,11-1 0,7-2 18,11-2-53,0 1 0,39-1 0,-75 7 16,-1-1 0,0 1 0,1 0 0,-1-1 0,1 1 0,-1 0 0,1 0 0,-1 0 0,1 0 0,-2 2 0,-4 3 3,-160 106 81,208-118-70,-3-6 7,-30 9-22,0 0 1,0 1 0,0 0 0,0 0 0,1 1 0,-1 0 0,16 0 0,-24 2-7,0-1 1,0 1 0,-1 0-1,1 0 1,0 0 0,-1-1-1,1 1 1,0 0 0,-1 0-1,1-1 1,-1 1-1,1 0 1,-1-1 0,0 1-1,1-1 1,-1 1 0,0-1-1,1 1 1,-1-1 0,0 1-1,1-1 1,-2 1 0,-23 18 66,4-4 6,-27 14-1,42-25-55,-1-1 0,0 0 0,0 0 0,0-1 0,0 0 0,-1 0 0,1-1 0,-15 2 0,45-13-5701,10-5 2799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B732-2C19-4DB3-992D-9DA500E4F9D1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78B13-9C10-478A-AC1E-93772CD0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1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the GC content, AG content, and G/(G+C) Skew for different species, by genome, coding domain sections, and UTR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78B13-9C10-478A-AC1E-93772CD057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8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trends across one </a:t>
            </a:r>
            <a:r>
              <a:rPr lang="en-US" dirty="0" err="1"/>
              <a:t>orthogroup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78B13-9C10-478A-AC1E-93772CD057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3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of GC file across entire genome, then plot annotations on it</a:t>
            </a:r>
          </a:p>
          <a:p>
            <a:r>
              <a:rPr lang="en-US" dirty="0"/>
              <a:t>Chromatin</a:t>
            </a:r>
          </a:p>
          <a:p>
            <a:r>
              <a:rPr lang="en-US" dirty="0"/>
              <a:t>Gc3</a:t>
            </a:r>
          </a:p>
          <a:p>
            <a:r>
              <a:rPr lang="en-US" dirty="0"/>
              <a:t>Codon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78B13-9C10-478A-AC1E-93772CD057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32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</a:t>
            </a:r>
            <a:r>
              <a:rPr lang="en-US" dirty="0" err="1"/>
              <a:t>Mme</a:t>
            </a:r>
            <a:r>
              <a:rPr lang="en-US" dirty="0"/>
              <a:t> has longer sections of repeats? -&gt; 20000b to 200000b</a:t>
            </a:r>
          </a:p>
          <a:p>
            <a:endParaRPr lang="en-US" dirty="0"/>
          </a:p>
          <a:p>
            <a:r>
              <a:rPr lang="en-US" dirty="0"/>
              <a:t>Try to reproduce -&gt; 20000b to 2000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78B13-9C10-478A-AC1E-93772CD057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looking </a:t>
            </a:r>
            <a:r>
              <a:rPr lang="en-US"/>
              <a:t>at selfish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78B13-9C10-478A-AC1E-93772CD057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20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replication:</a:t>
            </a:r>
          </a:p>
          <a:p>
            <a:r>
              <a:rPr lang="en-US" dirty="0"/>
              <a:t>More constraints on coding aspects of genome -&gt; look at constraint metrics comparison</a:t>
            </a:r>
          </a:p>
          <a:p>
            <a:r>
              <a:rPr lang="en-US" dirty="0"/>
              <a:t>Maybe compare protein coding vs other functional</a:t>
            </a:r>
          </a:p>
          <a:p>
            <a:endParaRPr lang="en-US" dirty="0"/>
          </a:p>
          <a:p>
            <a:r>
              <a:rPr lang="en-US" dirty="0"/>
              <a:t>For different elements, download </a:t>
            </a:r>
            <a:r>
              <a:rPr lang="en-US" dirty="0" err="1"/>
              <a:t>ncbi</a:t>
            </a:r>
            <a:r>
              <a:rPr lang="en-US" dirty="0"/>
              <a:t> file, or just run myself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78B13-9C10-478A-AC1E-93772CD057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9B31-D6CF-1307-8A12-295A498DF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8FB6F-3640-F8E1-B798-BD4B56202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A7FA6-CB68-E58D-73AB-D981EB43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04218-C25C-DD78-7198-AC17B8DD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369A7-79B6-8146-4492-5D641197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5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97C7-A03F-4B7B-8F52-F70DA09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AFE12-D112-0B78-7C8F-DC51FCCC6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3CEA8-9D3E-8D44-C08F-37D195EB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4A3B6-6E36-EA39-F1A1-20DC22FD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46C51-9DC0-B506-13A4-87326619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8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BECADC-6AD6-0111-0851-E187E143B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3998B-B742-1E05-AFD4-8898BC4A7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D9DB4-A0F2-1FAF-B777-1D591625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B095C-52F0-0553-4751-D767F1A74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7468A-765F-CB3F-B23C-E8C12ACE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0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B96D-C09C-5328-09FD-39968318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84ED-F948-E1A4-2E99-757D5DDC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A4B67-1063-A034-990A-43D111AB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A7E11-6437-B336-B764-97ABD770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0AD50-5BF3-51C0-BDC3-28F3C238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5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0119-5DB2-3642-08B6-8A7FC4F7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4F447-8582-6433-1B13-BD469E5B9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64036-6130-E62D-2F60-65AF98D9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FCA6E-8D59-9E14-C607-76F72BBA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A7516-6B81-FCAA-85E3-FB71E5A2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2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ECE3C-05A6-0864-09E4-EACE1AA5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F02CA-C8AB-E774-8C51-43A688542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A1B22-E34F-0AE5-013E-04F981AAF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9111A-254A-3B85-0760-B27E3954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5749F-CFFD-6CA8-B482-1CBB4506E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21021-56A2-D53F-0DC4-38BFFE0E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0FF7-0399-E208-DDFA-75362791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48BC6-C1E5-239E-6D49-559B098FC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271AC-52AD-46AE-DAA0-071F41E4E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6A4E1-2C88-9ABE-11A0-722FB4178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9B94B-7685-8AAC-E0B8-5EBEE1746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13F48-D92C-7A1E-90DE-FEC8056A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33B6D-3722-0B55-BD5C-9C73047B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C9B2B-188C-D2FB-6EB0-2126BE85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3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6568-E70D-453A-077C-4CE72C13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2DFE9-F12F-830F-DE13-EB51DE93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8A559-243C-E24F-CFE6-6F18C128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983C7-4BB0-CEB6-C052-79FFB0DD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1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89AAB-18F0-4013-8999-0AEEF4DC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F89A8-0D5C-154B-BD4F-03FDB4B8F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0F931-578C-F977-8F50-F8A9B386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4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3F08-CBB5-94D3-5198-21FA58FC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06C3-B7FB-2F79-016E-CC3A8F422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CDAC7-1E05-2F62-8703-7C4FD1792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4A16E-36D5-2D34-52D8-0F69A382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E43DB-F500-08C7-2969-5BA0BF77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454E6-B666-9525-781C-11B1CBE9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0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5359-A5DB-19D7-9144-29169427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271D32-F520-EC15-4587-30FC74C14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F268F-7C4B-5CF2-5CBF-DB70EAEAC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B7A52-67C3-55E6-B837-8163B417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8A839-E71F-BBEC-C859-3CCBD953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FEF96-71B9-EACF-4DDC-2E809510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7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9645C-A5DE-4F9B-D40D-D61697AB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53CBF-5936-86C8-152A-4D11426F2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8150C-AB96-325D-AE0C-C91FE5ADD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2A9843-7E9D-47A5-9095-E47641159FD9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941E2-4CD7-3C4A-703A-30FBDDC9C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175FE-1C8A-0AD8-0890-8BA0966BB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485570-5D9C-4294-B266-5D7F48160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0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6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datasets/taxonomy/436017/" TargetMode="External"/><Relationship Id="rId2" Type="http://schemas.openxmlformats.org/officeDocument/2006/relationships/hyperlink" Target="https://www.ncbi.nlm.nih.gov/datasets/taxonomy/29658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datasets/taxonomy/307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datasets/genome/GCF_000009045.1/" TargetMode="External"/><Relationship Id="rId3" Type="http://schemas.openxmlformats.org/officeDocument/2006/relationships/hyperlink" Target="https://www.ncbi.nlm.nih.gov/datasets/genome/GCF_000004695.1/" TargetMode="External"/><Relationship Id="rId7" Type="http://schemas.openxmlformats.org/officeDocument/2006/relationships/hyperlink" Target="https://www.ncbi.nlm.nih.gov/datasets/genome/GCF_034140825.1/" TargetMode="External"/><Relationship Id="rId2" Type="http://schemas.openxmlformats.org/officeDocument/2006/relationships/hyperlink" Target="https://www.ncbi.nlm.nih.gov/datasets/genome/GCF_000009965.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datasets/genome/GCF_000002655.1/" TargetMode="External"/><Relationship Id="rId5" Type="http://schemas.openxmlformats.org/officeDocument/2006/relationships/hyperlink" Target="https://www.ncbi.nlm.nih.gov/datasets/genome/GCF_008931305.1/" TargetMode="External"/><Relationship Id="rId10" Type="http://schemas.openxmlformats.org/officeDocument/2006/relationships/hyperlink" Target="https://www.ncbi.nlm.nih.gov/datasets/genome/GCF_008245085.1/" TargetMode="External"/><Relationship Id="rId4" Type="http://schemas.openxmlformats.org/officeDocument/2006/relationships/hyperlink" Target="https://www.ncbi.nlm.nih.gov/datasets/genome/GCF_000195955.2/" TargetMode="External"/><Relationship Id="rId9" Type="http://schemas.openxmlformats.org/officeDocument/2006/relationships/hyperlink" Target="https://www.ncbi.nlm.nih.gov/datasets/genome/GCF_000025685.1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datasets/genome/GCF_000864765.1/" TargetMode="External"/><Relationship Id="rId2" Type="http://schemas.openxmlformats.org/officeDocument/2006/relationships/hyperlink" Target="https://www.ncbi.nlm.nih.gov/datasets/genome/GCF_009858895.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datasets/genome/GCF_000862145.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marletaz.github.io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C277-DC54-6F0B-D5F1-487A5EF9B5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Ethan Hu 2024 Summer at </a:t>
            </a:r>
            <a:r>
              <a:rPr lang="en-US" dirty="0" err="1"/>
              <a:t>Sym</a:t>
            </a:r>
            <a:r>
              <a:rPr lang="en-US"/>
              <a:t> Geno Evo </a:t>
            </a:r>
            <a:r>
              <a:rPr lang="en-US" dirty="0"/>
              <a:t>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033EC-EA09-68E7-1A5C-D25D03899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69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2774-DDF9-B7E8-DA04-00D2C686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7FAB-4F80-9649-9ADC-B66CDDD4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ADB4D-3D49-A396-C76D-B01A252B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561081"/>
            <a:ext cx="6410084" cy="37498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D5C0C-3A69-FB76-E678-52CFE0C26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753723"/>
            <a:ext cx="3854945" cy="22551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816F8-4F1E-C3DE-C89D-A4A58704C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3861257"/>
            <a:ext cx="3854945" cy="2245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9C36AA0-283A-40E6-6D4E-C97234C49122}"/>
                  </a:ext>
                </a:extLst>
              </p14:cNvPr>
              <p14:cNvContentPartPr/>
              <p14:nvPr/>
            </p14:nvContentPartPr>
            <p14:xfrm>
              <a:off x="5930426" y="3157453"/>
              <a:ext cx="172800" cy="59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9C36AA0-283A-40E6-6D4E-C97234C491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2786" y="3139453"/>
                <a:ext cx="2084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12AE42-323A-A7E9-9CF4-875939EC32E6}"/>
                  </a:ext>
                </a:extLst>
              </p14:cNvPr>
              <p14:cNvContentPartPr/>
              <p14:nvPr/>
            </p14:nvContentPartPr>
            <p14:xfrm>
              <a:off x="10887213" y="1685032"/>
              <a:ext cx="87840" cy="42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12AE42-323A-A7E9-9CF4-875939EC32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9573" y="1667032"/>
                <a:ext cx="1234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05C3A26-EB1E-A023-132D-2BBBB91C435E}"/>
                  </a:ext>
                </a:extLst>
              </p14:cNvPr>
              <p14:cNvContentPartPr/>
              <p14:nvPr/>
            </p14:nvContentPartPr>
            <p14:xfrm>
              <a:off x="10881898" y="4778373"/>
              <a:ext cx="95040" cy="510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05C3A26-EB1E-A023-132D-2BBBB91C435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63898" y="4760733"/>
                <a:ext cx="130680" cy="5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998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2456F-6721-3817-C871-715B2E1A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Alg Tracing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7E37D-AA75-5462-C25A-E48C1D12C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/>
              <a:t>Averaged the color of all the single copy orthologues in the chromosome</a:t>
            </a:r>
          </a:p>
          <a:p>
            <a:pPr marL="0" indent="0">
              <a:buNone/>
            </a:pPr>
            <a:r>
              <a:rPr lang="en-US" sz="1800" dirty="0"/>
              <a:t>Top: Plotted chromosome average as grey line</a:t>
            </a:r>
          </a:p>
          <a:p>
            <a:pPr marL="0" indent="0">
              <a:buNone/>
            </a:pPr>
            <a:r>
              <a:rPr lang="en-US" sz="1800" dirty="0"/>
              <a:t>Bottom: Shifted each chromosome by avg GC content of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7DDE3-D090-E453-78B8-8669CFC6C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" r="3" b="6220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32F02-CA29-F099-5168-4F11361F9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9742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D06580-7D87-107D-18F0-50CB71ABDAE3}"/>
                  </a:ext>
                </a:extLst>
              </p14:cNvPr>
              <p14:cNvContentPartPr/>
              <p14:nvPr/>
            </p14:nvContentPartPr>
            <p14:xfrm>
              <a:off x="10825072" y="4898887"/>
              <a:ext cx="127800" cy="597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D06580-7D87-107D-18F0-50CB71ABDA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7072" y="4880887"/>
                <a:ext cx="16344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8DEB1A-357C-71B6-E9A1-6C4292218294}"/>
                  </a:ext>
                </a:extLst>
              </p14:cNvPr>
              <p14:cNvContentPartPr/>
              <p14:nvPr/>
            </p14:nvContentPartPr>
            <p14:xfrm>
              <a:off x="10827833" y="1445729"/>
              <a:ext cx="136440" cy="541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8DEB1A-357C-71B6-E9A1-6C42922182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9833" y="1427729"/>
                <a:ext cx="172080" cy="5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21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486B-6010-712D-385E-9B7B7134C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1BD8-C5BC-5FE3-B81E-63D7785CD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FDD66-B9E2-8699-73F3-1A748ADB4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3603" r="1" b="2"/>
          <a:stretch/>
        </p:blipFill>
        <p:spPr>
          <a:xfrm>
            <a:off x="0" y="231170"/>
            <a:ext cx="12185737" cy="6395660"/>
          </a:xfrm>
          <a:prstGeom prst="rect">
            <a:avLst/>
          </a:prstGeom>
        </p:spPr>
      </p:pic>
      <p:pic>
        <p:nvPicPr>
          <p:cNvPr id="4097" name="Picture 1" descr="Sliding Window Analysis for different metrics on the NC_088313.1 scaffold &#10;0.5 &#10;u 0.4 &#10;0.00 &#10;0.0 &#10;0.00 &#10;0.50 &#10;u 0.45 &#10;0.40 &#10;0.00 &#10;0.0 &#10;0.00 &#10;* 0.002 &#10;e 0.001 &#10;0.00 &#10;0.5 &#10;0.0 &#10;0.00 &#10;2.0 &#10;0.25 &#10;GC Skew &#10;0.25 &#10;AG Content &#10;0.25 &#10;AT Skew &#10;CE25 &#10;0.25 &#10;CL25 &#10;2407105 &#10;0.50 &#10;0.50 &#10;0.50 &#10;0.50 &#10;0.50 &#10;0.50 &#10;4814211 &#10;0.75 &#10;075 &#10;0.75 &#10;(175 &#10;0.75 &#10;72 &#10;0.0 &#10;1.00 &#10;1.00 &#10;1.00 &#10;1.00 &#10;1.00 &#10;1.25 &#10;1.25 &#10;1.25 &#10;1.25 &#10;1.25 &#10;Position in Sequence (bp) &#10;1.50 &#10;1.50 &#10;1.50 &#10;1.50 &#10;1.50 &#10;1.50 &#10;33 &#10;3.0 &#10;1.75 &#10;1.75 &#10;1.75 &#10;1.75 &#10;1.75 &#10;1.75 &#10;16849738 &#10;GC Content &#10;2.00 &#10;lei &#10;2.00 &#10;lei &#10;2.00 &#10;lei &#10;2.00 &#10;le7 &#10;Null Percent &#10;2.00 &#10;lei &#10;2.00 &#10;1.00 &#10;1.0 &#10;1.25 &#10;19256844 &#10;le7 &#10;21663950 &#10;0.5 &#10;1.5 &#10;2.5 ">
            <a:extLst>
              <a:ext uri="{FF2B5EF4-FFF2-40B4-BE49-F238E27FC236}">
                <a16:creationId xmlns:a16="http://schemas.microsoft.com/office/drawing/2014/main" id="{218348DE-6D43-CF50-25CC-9E654608F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77" y="1444431"/>
            <a:ext cx="3815619" cy="461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DCBE2D5-67B1-89DB-8865-C07E2E68388C}"/>
              </a:ext>
            </a:extLst>
          </p:cNvPr>
          <p:cNvSpPr/>
          <p:nvPr/>
        </p:nvSpPr>
        <p:spPr>
          <a:xfrm>
            <a:off x="5722396" y="2634439"/>
            <a:ext cx="103466" cy="144612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B5C3E9-475D-FEB1-7FFF-209DD15E1618}"/>
              </a:ext>
            </a:extLst>
          </p:cNvPr>
          <p:cNvSpPr/>
          <p:nvPr/>
        </p:nvSpPr>
        <p:spPr>
          <a:xfrm>
            <a:off x="611615" y="2705939"/>
            <a:ext cx="257804" cy="14461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FBDB79-61D0-E10B-07D3-3F90B9CA0974}"/>
              </a:ext>
            </a:extLst>
          </p:cNvPr>
          <p:cNvSpPr/>
          <p:nvPr/>
        </p:nvSpPr>
        <p:spPr>
          <a:xfrm>
            <a:off x="4069644" y="3125208"/>
            <a:ext cx="119341" cy="14461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B424B3-CF92-4D0A-F1AC-2EE3119E53D4}"/>
              </a:ext>
            </a:extLst>
          </p:cNvPr>
          <p:cNvSpPr/>
          <p:nvPr/>
        </p:nvSpPr>
        <p:spPr>
          <a:xfrm>
            <a:off x="3804356" y="3140897"/>
            <a:ext cx="158044" cy="14461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A7403C-4441-92BC-72D8-3F59FF799612}"/>
              </a:ext>
            </a:extLst>
          </p:cNvPr>
          <p:cNvSpPr/>
          <p:nvPr/>
        </p:nvSpPr>
        <p:spPr>
          <a:xfrm>
            <a:off x="5948981" y="2769376"/>
            <a:ext cx="147019" cy="14461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260363-852C-89D5-6E68-1B297E889221}"/>
              </a:ext>
            </a:extLst>
          </p:cNvPr>
          <p:cNvSpPr/>
          <p:nvPr/>
        </p:nvSpPr>
        <p:spPr>
          <a:xfrm>
            <a:off x="7464671" y="3027100"/>
            <a:ext cx="147019" cy="14461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liding Window Analysis for different metrics on the NC_088315.1 scaffold &#10;GC Content &#10;0.45 &#10;e 0.40 &#10;0.35 &#10;0.00 &#10;0.2 &#10;0.0 &#10;0.00 &#10;0.5 &#10;0.00 &#10;0.0 &#10;-0.2 &#10;0.00 &#10;* 0.010 &#10;e 0.005 &#10;0.00 &#10;2.0 &#10;0.25 &#10;AG Content &#10;AT Skew &#10;0.25 &#10;(125 &#10;0.25 &#10;2329041 &#10;0.50 &#10;0.50 &#10;0.50 &#10;(150 &#10;0.50 &#10;4658083 &#10;0.75 &#10;0.75 &#10;0.75 &#10;0.75 &#10;0.75 &#10;0.75 &#10;1.00 &#10;1.00 &#10;1.00 &#10;1.00 &#10;1.00 &#10;1.25 &#10;1.25 &#10;1.25 &#10;1.25 &#10;1.25 &#10;Position in Sequence (bp) &#10;0.5 &#10;0.0 &#10;0.00 &#10;1.50 &#10;1.50 &#10;1.50 &#10;1.50 &#10;1.50 &#10;1.50 &#10;50 &#10;3.0 &#10;1.75 &#10;1.75 &#10;1.75 &#10;1.75 &#10;1.75 &#10;1.75 &#10;2.00 &#10;le7 &#10;GC Skew &#10;2.00 &#10;le7 &#10;2.00 &#10;le7 &#10;2.00 &#10;le7 &#10;Null Percent &#10;2.00 &#10;le7 &#10;2.00 &#10;le7 &#10;69 &#10;0.0 &#10;0.5 &#10;1.0 &#10;1.00 &#10;1.5 &#10;1.25 &#10;2.5 &#10;16303291 &#10;18632333 &#10;20961375 ">
            <a:extLst>
              <a:ext uri="{FF2B5EF4-FFF2-40B4-BE49-F238E27FC236}">
                <a16:creationId xmlns:a16="http://schemas.microsoft.com/office/drawing/2014/main" id="{7AA4D2C8-AAD7-8506-FD3F-E3BA3305E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64" y="1560153"/>
            <a:ext cx="3815619" cy="461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Sliding Window Analysis for different metrics on the Sc7u5tJ 1568 scaffold &#10;GC Content &#10;0.45 &#10;u 0.40 &#10;0.0 &#10;0.1 &#10;0.0 &#10;0.0 &#10;c 0.525 &#10;u 0.500 &#10;(1475 &#10;0.0 &#10;0.0 &#10;0.0 &#10;0.4 &#10;E 0.2 &#10;S 0.0 &#10;0.0 &#10;0.5 &#10;0.0 &#10;0.0 &#10;0.5 &#10;0.5 &#10;AT Skew &#10;0.5 &#10;Null Percent &#10;0.5 &#10;0.5 &#10;3804932 &#10;1.0 &#10;1.0 &#10;1.0 &#10;1.0 &#10;1.0 &#10;1.0 &#10;114 &#10;0.0 &#10;1.5 &#10;1.5 &#10;1.5 &#10;2.0 &#10;2.0 &#10;AG Content &#10;2.0 &#10;2.0 &#10;2.0 &#10;2.5 &#10;2.5 &#10;2.5 &#10;2.5 &#10;2.5 &#10;2.5 &#10;26634527 &#10;3.0 &#10;le7 &#10;GC Skew &#10;7609865 &#10;Position in Sequence (bp) &#10;2.0 &#10;0.5 &#10;3.0 &#10;3.0 &#10;3.0 &#10;3.0 &#10;3.0 &#10;30439460 &#10;le7 &#10;le7 &#10;le7 &#10;le7 &#10;le7 &#10;34244393 &#10;95 &#10;2.0 ">
            <a:extLst>
              <a:ext uri="{FF2B5EF4-FFF2-40B4-BE49-F238E27FC236}">
                <a16:creationId xmlns:a16="http://schemas.microsoft.com/office/drawing/2014/main" id="{513BB9C5-CB89-219C-AAB8-95BFDF06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2" y="1444429"/>
            <a:ext cx="3811198" cy="461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liding Window Analysis for different metrics on the NC _047026.1 scaffold &#10;0.5 &#10;0.4 &#10;0.0 &#10;2.0 &#10;0.25 &#10;0.00 &#10;-0.25 &#10;0.0 &#10;2.0 &#10;E 0.55 &#10;0 0.50 &#10;0.45 &#10;0.0 &#10;2.0 &#10;0.2 &#10;0.0 &#10;2.0 &#10;* 0.02 &#10;E 0.01 &#10;S 0.00 &#10;0.0 &#10;2.0 &#10;0.5 &#10;0.0 &#10;0.0 &#10;2.0 &#10;2.0 &#10;0.5 &#10;GC Skew &#10;0.5 &#10;AG Content &#10;0.5 &#10;AT Skew &#10;0.5 &#10;0.5 &#10;0.5 &#10;4706754 &#10;1.0 &#10;1.0 &#10;1.0 &#10;1.0 &#10;1.0 &#10;1.0 &#10;9413508 &#10;1.5 &#10;1.5 &#10;1.5 &#10;1.5 &#10;1.5 &#10;2.5 &#10;2.5 &#10;2.5 &#10;Position in Sequence (bp) &#10;14 &#10;0.0 &#10;3.0 &#10;3.0 &#10;3.0 &#10;3.0 &#10;3.0 &#10;3.0 &#10;25 &#10;3.0 &#10;3.5 &#10;3.5 &#10;3.5 &#10;3.5 &#10;3.5 &#10;32947279 &#10;GC content &#10;4.0 &#10;le7 &#10;4.0 &#10;le7 &#10;4.0 &#10;le7 &#10;4.0 &#10;le7 &#10;Null Percent &#10;4.0 &#10;le7 &#10;4.0 &#10;1.5 &#10;0.5 &#10;2.5 &#10;37654033 &#10;le7 &#10;42360788 &#10;1.0 &#10;1.5 &#10;2.5 ">
            <a:extLst>
              <a:ext uri="{FF2B5EF4-FFF2-40B4-BE49-F238E27FC236}">
                <a16:creationId xmlns:a16="http://schemas.microsoft.com/office/drawing/2014/main" id="{04A19C41-0E8F-5A8C-7C9A-49D063E9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" y="1444429"/>
            <a:ext cx="3820040" cy="461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Sliding Window Analysis for different metrics on the NC_047024.1 scaffold &#10;0.45 &#10;0 0.40 &#10;u 0.35 &#10;0.0 &#10;0.25 &#10;u-, 0.00 &#10;_0.25 &#10;0.0 &#10;0.55 &#10;0 0.50 &#10;0.45 &#10;0.0 &#10;02 &#10;0.0 &#10;0.0 &#10;0.02 &#10;e 0.01 &#10;0.00 &#10;0.0 &#10;0.5 &#10;0.0 &#10;0.0 &#10;2.0 &#10;0.5 &#10;0.5 &#10;(15 &#10;0.5 &#10;4980485 &#10;1.0 &#10;1.0 &#10;1.0 &#10;1.0 &#10;1.0 &#10;1.0 &#10;9960970 &#10;1.5 &#10;1.5 &#10;1.5 &#10;149 &#10;0.0 &#10;2.0 &#10;2.0 &#10;2.0 &#10;2.0 &#10;2.0 &#10;2.5 &#10;GC Skew &#10;2.5 &#10;2.5 &#10;AT Skew &#10;2.5 &#10;3.0 &#10;3.0 &#10;3.0 &#10;3.0 &#10;3.0 &#10;3.0 &#10;10 &#10;3.0 &#10;3.5 &#10;3.5 &#10;3.5 &#10;34863395 &#10;GC content &#10;4.0 &#10;lei &#10;4.0 &#10;lei &#10;AG Content &#10;4.0 &#10;le7 &#10;le7 &#10;Null Percent &#10;Position in Sequence (bp) &#10;4.0 &#10;4.0 &#10;39843880 &#10;lei &#10;le7 &#10;44824366 &#10;0.5 &#10;2.0 &#10;1.0 &#10;2.5 &#10;1.5 &#10;2.5 ">
            <a:extLst>
              <a:ext uri="{FF2B5EF4-FFF2-40B4-BE49-F238E27FC236}">
                <a16:creationId xmlns:a16="http://schemas.microsoft.com/office/drawing/2014/main" id="{7514DF7C-8EF1-66CD-5B3B-3521F0124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" y="1443758"/>
            <a:ext cx="3769103" cy="454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liding Window Analysis for different metrics on the 01.1612065.1 scaffold &#10;0.40 &#10;0.35 &#10;0.0 &#10;0.0 &#10;0.0 &#10;0.525 &#10;0 0.500 &#10;0.475 &#10;0.0 &#10;0.0 &#10;0.0 &#10;* 0.010 &#10;E 0.005 &#10;3 coco &#10;0.0 &#10;0.5 &#10;0.0 &#10;GC Content &#10;0.5 &#10;0.5 &#10;0.5 &#10;AT Skew &#10;0.5 &#10;Null Percent &#10;0.5 &#10;0.5 &#10;4563626 &#10;1.0 &#10;1.0 &#10;1.0 &#10;1.0 &#10;1.0 &#10;1.0 &#10;9127253 &#10;1.5 &#10;1.5 &#10;1.5 &#10;1.5 &#10;136 &#10;0.0 &#10;2.0 &#10;2.0 &#10;2.0 &#10;2.0 &#10;2.0 &#10;2.5 &#10;2.5 &#10;2.5 &#10;2.5 &#10;2.5 &#10;3.0 &#10;3.0 &#10;3.0 &#10;3.0 &#10;3.0 &#10;3.0 &#10;31945387 &#10;4.0 &#10;le7 &#10;GC Skew &#10;4.0 &#10;le7 &#10;AG Content &#10;Position in Sequence (bp) &#10;2.0 &#10;0.5 &#10;2.5 &#10;36509014 &#10;4.0 &#10;le7 &#10;4.0 &#10;le7 &#10;4.0 &#10;le7 &#10;4.0 &#10;le7 &#10;41072641 &#10;60 &#10;2.0 ">
            <a:extLst>
              <a:ext uri="{FF2B5EF4-FFF2-40B4-BE49-F238E27FC236}">
                <a16:creationId xmlns:a16="http://schemas.microsoft.com/office/drawing/2014/main" id="{4EC4FDF7-98CF-256D-04E2-701C79ED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88" y="1690688"/>
            <a:ext cx="3703315" cy="448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4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8EEB6C-2689-7381-BC64-E2C923915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6"/>
            <a:ext cx="12192000" cy="66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1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7F89-AECA-03DF-DAB8-DC14A6F4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C3F1E-179F-09D0-74E9-E17CA06AC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D45A8-F181-B7D5-C216-59332F3A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6"/>
            <a:ext cx="12192000" cy="66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3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9194-BFB1-8C01-D23F-1E28464F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E4696-A216-7D0C-B337-1F18754B7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2A922-5C44-8CCC-24A6-4512B89E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6"/>
            <a:ext cx="12192000" cy="66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9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36AA-8F5C-D0DA-4596-093C690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Llo</a:t>
            </a:r>
            <a:r>
              <a:rPr lang="en-US" dirty="0"/>
              <a:t> </a:t>
            </a:r>
            <a:r>
              <a:rPr lang="en-US" dirty="0" err="1"/>
              <a:t>Biomodal</a:t>
            </a:r>
            <a:r>
              <a:rPr lang="en-US" dirty="0"/>
              <a:t>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6CA7-9437-A4A1-D8C5-49CCD5417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High GC genes cluster</a:t>
            </a:r>
          </a:p>
          <a:p>
            <a:r>
              <a:rPr lang="en-US" dirty="0"/>
              <a:t>Could be due to large centromeres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D99E7-AF64-A546-D947-FE624514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00" y="817632"/>
            <a:ext cx="4709355" cy="56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07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BAD0-DEDC-6BC4-A2F1-C6D474AF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Sliding Window Comparison of Repeats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B652-6EDA-4E26-B049-EDE5C423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content is much more extreme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ABFA04A-3311-548C-311B-687CEFC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515" y="1426780"/>
            <a:ext cx="4263139" cy="514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98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A759A-742E-066A-09C8-08C5EB6C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Effects of Repeats</a:t>
            </a:r>
          </a:p>
        </p:txBody>
      </p:sp>
      <p:sp>
        <p:nvSpPr>
          <p:cNvPr id="1041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6660F7-B1CC-94A5-65E7-79009EB8E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33" y="2977587"/>
            <a:ext cx="2832069" cy="28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3F7981-1E29-D7A8-74C6-8FA6A20C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8938" y="2977588"/>
            <a:ext cx="2832069" cy="28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BB58CB1-62D2-A754-FDCB-A168930D0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0014" y="2977587"/>
            <a:ext cx="2832069" cy="28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392D1C-5B5C-C954-D574-C26E732CD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76" y="2977587"/>
            <a:ext cx="2832069" cy="28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40A9CC-4724-078E-3F42-F8B9808D3DC9}"/>
              </a:ext>
            </a:extLst>
          </p:cNvPr>
          <p:cNvSpPr txBox="1"/>
          <p:nvPr/>
        </p:nvSpPr>
        <p:spPr>
          <a:xfrm>
            <a:off x="640080" y="6387548"/>
            <a:ext cx="955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positive correlation between GC content of window and GC content of repeats in window</a:t>
            </a:r>
          </a:p>
        </p:txBody>
      </p:sp>
    </p:spTree>
    <p:extLst>
      <p:ext uri="{BB962C8B-B14F-4D97-AF65-F5344CB8AC3E}">
        <p14:creationId xmlns:p14="http://schemas.microsoft.com/office/powerpoint/2010/main" val="376209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CDA938-10F4-ACF8-0759-1215D053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9C852-A4B2-CFB5-9EC8-A5BDD7CBF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of Phylogeny Tree and BRAKER installation</a:t>
            </a:r>
          </a:p>
          <a:p>
            <a:r>
              <a:rPr lang="en-US" dirty="0"/>
              <a:t>Literature Reviews</a:t>
            </a:r>
          </a:p>
          <a:p>
            <a:pPr lvl="1"/>
            <a:r>
              <a:rPr lang="en-US" dirty="0" err="1"/>
              <a:t>Yabin</a:t>
            </a:r>
            <a:r>
              <a:rPr lang="en-US" dirty="0"/>
              <a:t> Guo, An overview on the DNA nucleotide compositions across kingdoms</a:t>
            </a:r>
          </a:p>
          <a:p>
            <a:pPr lvl="1"/>
            <a:r>
              <a:rPr lang="en-US" dirty="0"/>
              <a:t>James C. </a:t>
            </a:r>
            <a:r>
              <a:rPr lang="en-US" dirty="0" err="1"/>
              <a:t>Schnable</a:t>
            </a:r>
            <a:r>
              <a:rPr lang="en-US" dirty="0"/>
              <a:t>, Genes and gene models, an important distinction</a:t>
            </a:r>
          </a:p>
          <a:p>
            <a:r>
              <a:rPr lang="en-US" dirty="0" err="1"/>
              <a:t>Macrosynteny</a:t>
            </a:r>
            <a:r>
              <a:rPr lang="en-US" dirty="0"/>
              <a:t> Plot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Future 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59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1F232A53-673E-406F-BB93-BF651C276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DD3FC-A235-5F27-B207-C59F36E1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/>
              <a:t>NR v. R</a:t>
            </a: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7D14-4E8F-CFC8-E731-6E0929505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No correlation</a:t>
            </a:r>
          </a:p>
          <a:p>
            <a:r>
              <a:rPr lang="en-US" sz="1700" dirty="0"/>
              <a:t>When window size is too small, crosses appear -&gt; sections of high variance due to small length, while large length has low variance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1A2F23-15A5-8474-76E8-9F756E6E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3824" y="2987212"/>
            <a:ext cx="2834640" cy="28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07B278-3CCB-F3CE-3E0B-59C034E34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2454" y="2987212"/>
            <a:ext cx="2834640" cy="28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73103EB-0102-F9FF-D88F-9EDB4411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509" y="3070281"/>
            <a:ext cx="2834640" cy="28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1E57922-6272-A21F-F5A9-6E61DC88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8139" y="2987212"/>
            <a:ext cx="2834640" cy="28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6C0FF37-31A2-36DB-2BD8-729AB391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455" y="2987212"/>
            <a:ext cx="2836754" cy="287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59137B4-6959-6AD2-1560-6BCABA35B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973" y="2985068"/>
            <a:ext cx="2834641" cy="287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43235851-0E7F-22ED-AA42-11D3C203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09" y="2985067"/>
            <a:ext cx="2834641" cy="287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1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Picture 24">
            <a:extLst>
              <a:ext uri="{FF2B5EF4-FFF2-40B4-BE49-F238E27FC236}">
                <a16:creationId xmlns:a16="http://schemas.microsoft.com/office/drawing/2014/main" id="{31F7E495-5CD0-B865-06AC-D95719F6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966" y="643466"/>
            <a:ext cx="2585293" cy="26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D12B985C-05DF-2E69-D04E-AC201905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0730" y="643466"/>
            <a:ext cx="258529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D3C04CC6-A02C-B468-DC08-48ED57D21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965" y="3589863"/>
            <a:ext cx="2585295" cy="26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4D28833F-2819-B70D-CCB6-44D3868E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1209" y="3589863"/>
            <a:ext cx="260433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61097031-DCA0-9B96-DFEA-99659061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4994" y="1528724"/>
            <a:ext cx="3743538" cy="380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5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C822-9CE1-C43A-FEAE-D49EE31F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8766-0C74-0E81-0024-B033C3517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C. Elegans: </a:t>
            </a:r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GCF_000002985.6</a:t>
            </a:r>
            <a:endParaRPr lang="en-US" dirty="0"/>
          </a:p>
          <a:p>
            <a:r>
              <a:rPr lang="en-US" dirty="0"/>
              <a:t>H. Sapiens: </a:t>
            </a:r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GCF_000001405.40</a:t>
            </a:r>
            <a:endParaRPr lang="en-US" dirty="0"/>
          </a:p>
          <a:p>
            <a:r>
              <a:rPr lang="en-US" dirty="0"/>
              <a:t>M. Musculus: </a:t>
            </a:r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GCF_000001635.27</a:t>
            </a:r>
          </a:p>
          <a:p>
            <a:r>
              <a:rPr lang="en-US" dirty="0">
                <a:highlight>
                  <a:srgbClr val="FFFFFF"/>
                </a:highlight>
                <a:latin typeface="Roboto" panose="02000000000000000000" pitchFamily="2" charset="0"/>
              </a:rPr>
              <a:t>P. Patens: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GCF_000002425.4</a:t>
            </a:r>
          </a:p>
          <a:p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C. </a:t>
            </a:r>
            <a:r>
              <a:rPr lang="en-US" dirty="0" err="1">
                <a:solidFill>
                  <a:srgbClr val="212121"/>
                </a:solidFill>
                <a:latin typeface="Roboto" panose="02000000000000000000" pitchFamily="2" charset="0"/>
              </a:rPr>
              <a:t>reinhardtii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: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GCF_000002595.2</a:t>
            </a:r>
          </a:p>
          <a:p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A. Thaliana: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GCF_000001735.4</a:t>
            </a:r>
          </a:p>
        </p:txBody>
      </p:sp>
    </p:spTree>
    <p:extLst>
      <p:ext uri="{BB962C8B-B14F-4D97-AF65-F5344CB8AC3E}">
        <p14:creationId xmlns:p14="http://schemas.microsoft.com/office/powerpoint/2010/main" val="2375878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Picture 16">
            <a:extLst>
              <a:ext uri="{FF2B5EF4-FFF2-40B4-BE49-F238E27FC236}">
                <a16:creationId xmlns:a16="http://schemas.microsoft.com/office/drawing/2014/main" id="{FABBA883-20B1-9509-D47A-763BCFFB3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5860" cy="31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4CE1FB6-2BB6-43F0-44ED-73C06030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860" y="0"/>
            <a:ext cx="3055860" cy="31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E69A212-086D-8E9B-C256-1803CD56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71" y="13823"/>
            <a:ext cx="3055861" cy="31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12FDAB1-0F73-DC98-C9D3-2E823458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0" y="3667429"/>
            <a:ext cx="2966663" cy="30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FFE7F6F-9A12-4632-8748-9D3A0A8B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03" y="3519487"/>
            <a:ext cx="3290888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graph of a graph with a dotted line and a yellow and green dot&#10;&#10;Description automatically generated with medium confidence">
            <a:extLst>
              <a:ext uri="{FF2B5EF4-FFF2-40B4-BE49-F238E27FC236}">
                <a16:creationId xmlns:a16="http://schemas.microsoft.com/office/drawing/2014/main" id="{96692E62-C19A-3795-E3F5-553891E5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91" y="3667429"/>
            <a:ext cx="3055860" cy="31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FCF62-9D99-0F31-FE81-F023EBB1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in other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3A8F-404A-B5A7-710A-AD6763160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u="sng" dirty="0">
                <a:solidFill>
                  <a:srgbClr val="0071B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2"/>
              </a:rPr>
              <a:t>Chlorophyta</a:t>
            </a:r>
          </a:p>
          <a:p>
            <a:r>
              <a:rPr lang="en-US" b="0" i="0" u="sng" dirty="0" err="1">
                <a:solidFill>
                  <a:srgbClr val="0071B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2"/>
              </a:rPr>
              <a:t>Micromonas</a:t>
            </a:r>
            <a:r>
              <a:rPr lang="en-US" b="0" i="0" u="sng" dirty="0">
                <a:solidFill>
                  <a:srgbClr val="0071B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2"/>
              </a:rPr>
              <a:t> </a:t>
            </a:r>
            <a:r>
              <a:rPr lang="en-US" b="0" i="0" u="sng" dirty="0" err="1">
                <a:solidFill>
                  <a:srgbClr val="0071B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2"/>
              </a:rPr>
              <a:t>commod</a:t>
            </a:r>
            <a:r>
              <a:rPr lang="en-US" b="0" i="0" u="sng" dirty="0" err="1">
                <a:solidFill>
                  <a:srgbClr val="0071B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</a:t>
            </a:r>
            <a:r>
              <a:rPr lang="en-US" b="0" i="0" u="sng" dirty="0">
                <a:solidFill>
                  <a:srgbClr val="0071B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: </a:t>
            </a:r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GCF_000090985.2</a:t>
            </a:r>
          </a:p>
          <a:p>
            <a:r>
              <a:rPr lang="en-US" b="0" i="0" u="none" strike="noStrike" dirty="0" err="1">
                <a:solidFill>
                  <a:srgbClr val="0071B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Ostreococcus</a:t>
            </a:r>
            <a:r>
              <a:rPr lang="en-US" b="0" i="0" u="none" strike="noStrike" dirty="0">
                <a:solidFill>
                  <a:srgbClr val="0071B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 </a:t>
            </a:r>
            <a:r>
              <a:rPr lang="en-US" b="0" i="0" u="none" strike="noStrike" dirty="0" err="1">
                <a:solidFill>
                  <a:srgbClr val="0071BC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lucimarinus</a:t>
            </a:r>
            <a:r>
              <a:rPr lang="en-US" u="none" strike="noStrike" dirty="0">
                <a:solidFill>
                  <a:srgbClr val="0071BC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: </a:t>
            </a:r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GCF_000092065.1</a:t>
            </a:r>
          </a:p>
          <a:p>
            <a:r>
              <a:rPr lang="en-US" dirty="0" err="1">
                <a:highlight>
                  <a:srgbClr val="FFFFFF"/>
                </a:highlight>
                <a:latin typeface="Roboto" panose="02000000000000000000" pitchFamily="2" charset="0"/>
              </a:rPr>
              <a:t>Bathycoccus</a:t>
            </a:r>
            <a:r>
              <a:rPr lang="en-US" dirty="0"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en-US" dirty="0" err="1">
                <a:highlight>
                  <a:srgbClr val="FFFFFF"/>
                </a:highlight>
                <a:latin typeface="Roboto" panose="02000000000000000000" pitchFamily="2" charset="0"/>
              </a:rPr>
              <a:t>prasinos</a:t>
            </a:r>
            <a:r>
              <a:rPr lang="en-US" dirty="0">
                <a:highlight>
                  <a:srgbClr val="FFFFFF"/>
                </a:highlight>
                <a:latin typeface="Roboto" panose="02000000000000000000" pitchFamily="2" charset="0"/>
              </a:rPr>
              <a:t>: </a:t>
            </a:r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GCF_002220235.1</a:t>
            </a:r>
          </a:p>
          <a:p>
            <a:r>
              <a:rPr lang="en-US" dirty="0" err="1">
                <a:highlight>
                  <a:srgbClr val="FFFFFF"/>
                </a:highlight>
                <a:latin typeface="Roboto" panose="02000000000000000000" pitchFamily="2" charset="0"/>
              </a:rPr>
              <a:t>Ostreococcus</a:t>
            </a:r>
            <a:r>
              <a:rPr lang="en-US" dirty="0">
                <a:highlight>
                  <a:srgbClr val="FFFFFF"/>
                </a:highlight>
                <a:latin typeface="Roboto" panose="02000000000000000000" pitchFamily="2" charset="0"/>
              </a:rPr>
              <a:t> Tauri: </a:t>
            </a:r>
            <a:r>
              <a:rPr lang="en-US" b="0" i="0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GCF_000214015.3</a:t>
            </a:r>
          </a:p>
          <a:p>
            <a:r>
              <a:rPr lang="en-US" b="0" i="0" u="sng" dirty="0">
                <a:solidFill>
                  <a:srgbClr val="0071BC"/>
                </a:solidFill>
                <a:effectLst/>
                <a:latin typeface="Roboto" panose="02000000000000000000" pitchFamily="2" charset="0"/>
                <a:hlinkClick r:id="rId4"/>
              </a:rPr>
              <a:t>Chlorella </a:t>
            </a:r>
            <a:r>
              <a:rPr lang="en-US" b="0" i="0" u="sng" dirty="0" err="1">
                <a:solidFill>
                  <a:srgbClr val="0071BC"/>
                </a:solidFill>
                <a:effectLst/>
                <a:latin typeface="Roboto" panose="02000000000000000000" pitchFamily="2" charset="0"/>
                <a:hlinkClick r:id="rId4"/>
              </a:rPr>
              <a:t>sorokiniana</a:t>
            </a:r>
            <a:r>
              <a:rPr lang="en-US" b="0" i="0" u="sng" dirty="0">
                <a:solidFill>
                  <a:srgbClr val="0071BC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GCA_025917655.1</a:t>
            </a:r>
          </a:p>
          <a:p>
            <a:r>
              <a:rPr lang="en-US" dirty="0" err="1">
                <a:solidFill>
                  <a:srgbClr val="21212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Tetraselmis</a:t>
            </a:r>
            <a:r>
              <a:rPr lang="en-US" dirty="0">
                <a:solidFill>
                  <a:srgbClr val="21212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Striata: From lab</a:t>
            </a:r>
            <a:endParaRPr lang="en-US" b="0" i="0" dirty="0"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554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903F3E58-58FF-6A89-A8BA-5BE9DE7C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112" y="321733"/>
            <a:ext cx="2707723" cy="27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BF3483C-E008-DCA3-30E3-18C1FFD6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138" y="321734"/>
            <a:ext cx="2707723" cy="27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1" name="Rectangle 4120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C9538580-5B4E-8E28-B9DF-48D4A7308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7295" y="321733"/>
            <a:ext cx="2711058" cy="27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3" name="Rectangle 4122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18C5F794-8503-15A5-B1FA-681248EB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321" y="3783923"/>
            <a:ext cx="2711058" cy="27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55CB6ACF-D979-7D70-1493-E431A7DE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3350" y="3783923"/>
            <a:ext cx="2711058" cy="27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BE68B555-9821-A2C2-9224-C19C8CCE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7379" y="3783923"/>
            <a:ext cx="2711058" cy="27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278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E10A-8886-9EFE-D03F-5B70588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51B76-4F73-30B4-DC68-5BDE0A3C6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Archaea: Thermococcus </a:t>
            </a:r>
            <a:r>
              <a:rPr lang="en-US" dirty="0" err="1"/>
              <a:t>kodakarensis</a:t>
            </a:r>
            <a:r>
              <a:rPr lang="en-US" dirty="0"/>
              <a:t> KOD1: </a:t>
            </a:r>
            <a:r>
              <a:rPr lang="en-US" dirty="0">
                <a:hlinkClick r:id="rId2"/>
              </a:rPr>
              <a:t>https://www.ncbi.nlm.nih.gov/datasets/genome/GCF_000009965.1/</a:t>
            </a:r>
            <a:endParaRPr lang="en-US" dirty="0"/>
          </a:p>
          <a:p>
            <a:r>
              <a:rPr lang="en-US" dirty="0"/>
              <a:t>Amoebozoa: Dictyostelium </a:t>
            </a:r>
            <a:r>
              <a:rPr lang="en-US" dirty="0" err="1"/>
              <a:t>discoideum</a:t>
            </a:r>
            <a:r>
              <a:rPr lang="en-US" dirty="0"/>
              <a:t> AX4: </a:t>
            </a:r>
            <a:r>
              <a:rPr lang="en-US" dirty="0">
                <a:hlinkClick r:id="rId3"/>
              </a:rPr>
              <a:t>https://www.ncbi.nlm.nih.gov/datasets/genome/GCF_000004695.1/</a:t>
            </a:r>
            <a:endParaRPr lang="en-US" dirty="0"/>
          </a:p>
          <a:p>
            <a:r>
              <a:rPr lang="en-US" b="0" i="0" dirty="0">
                <a:solidFill>
                  <a:srgbClr val="0071BC"/>
                </a:solidFill>
                <a:effectLst/>
                <a:latin typeface="Roboto" panose="02000000000000000000" pitchFamily="2" charset="0"/>
              </a:rPr>
              <a:t>Mycobacterium tuberculosis H37Rv: </a:t>
            </a:r>
            <a:r>
              <a:rPr lang="en-US" b="0" i="0" dirty="0">
                <a:solidFill>
                  <a:srgbClr val="0071BC"/>
                </a:solidFill>
                <a:effectLst/>
                <a:latin typeface="Roboto" panose="02000000000000000000" pitchFamily="2" charset="0"/>
                <a:hlinkClick r:id="rId4"/>
              </a:rPr>
              <a:t>https://www.ncbi.nlm.nih.gov/datasets/genome/GCF_000195955.2/</a:t>
            </a:r>
            <a:endParaRPr lang="en-US" b="0" i="0" dirty="0">
              <a:solidFill>
                <a:srgbClr val="0071BC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Streptomyces </a:t>
            </a:r>
            <a:r>
              <a:rPr lang="en-US" dirty="0" err="1"/>
              <a:t>Coelicolor</a:t>
            </a:r>
            <a:r>
              <a:rPr lang="en-US" dirty="0"/>
              <a:t> A3(2): </a:t>
            </a:r>
            <a:r>
              <a:rPr lang="en-US" dirty="0">
                <a:hlinkClick r:id="rId5"/>
              </a:rPr>
              <a:t>https://www.ncbi.nlm.nih.gov/datasets/genome/GCF_008931305.1/</a:t>
            </a:r>
            <a:endParaRPr lang="en-US" dirty="0"/>
          </a:p>
          <a:p>
            <a:r>
              <a:rPr lang="en-US" dirty="0"/>
              <a:t>Aspergillus fumigatus: </a:t>
            </a:r>
            <a:r>
              <a:rPr lang="en-US" dirty="0">
                <a:hlinkClick r:id="rId6"/>
              </a:rPr>
              <a:t>https://www.ncbi.nlm.nih.gov/datasets/genome/GCF_000002655.1/</a:t>
            </a:r>
            <a:endParaRPr lang="en-US" dirty="0"/>
          </a:p>
          <a:p>
            <a:r>
              <a:rPr lang="en-US" dirty="0"/>
              <a:t>Oryza Sativa Japonica Group: </a:t>
            </a:r>
            <a:r>
              <a:rPr lang="en-US" dirty="0">
                <a:hlinkClick r:id="rId7"/>
              </a:rPr>
              <a:t>https://www.ncbi.nlm.nih.gov/datasets/genome/GCF_034140825.1/</a:t>
            </a:r>
            <a:endParaRPr lang="en-US" dirty="0"/>
          </a:p>
          <a:p>
            <a:r>
              <a:rPr lang="fr-FR" b="0" i="0" dirty="0">
                <a:solidFill>
                  <a:srgbClr val="0071BC"/>
                </a:solidFill>
                <a:effectLst/>
                <a:latin typeface="Roboto" panose="02000000000000000000" pitchFamily="2" charset="0"/>
              </a:rPr>
              <a:t>Bacillus subtilis </a:t>
            </a:r>
            <a:r>
              <a:rPr lang="fr-FR" b="0" i="0" dirty="0" err="1">
                <a:solidFill>
                  <a:srgbClr val="0071BC"/>
                </a:solidFill>
                <a:effectLst/>
                <a:latin typeface="Roboto" panose="02000000000000000000" pitchFamily="2" charset="0"/>
              </a:rPr>
              <a:t>subsp</a:t>
            </a:r>
            <a:r>
              <a:rPr lang="fr-FR" b="0" i="0" dirty="0">
                <a:solidFill>
                  <a:srgbClr val="0071BC"/>
                </a:solidFill>
                <a:effectLst/>
                <a:latin typeface="Roboto" panose="02000000000000000000" pitchFamily="2" charset="0"/>
              </a:rPr>
              <a:t>. subtilis </a:t>
            </a:r>
            <a:r>
              <a:rPr lang="fr-FR" b="0" i="0" dirty="0" err="1">
                <a:solidFill>
                  <a:srgbClr val="0071BC"/>
                </a:solidFill>
                <a:effectLst/>
                <a:latin typeface="Roboto" panose="02000000000000000000" pitchFamily="2" charset="0"/>
              </a:rPr>
              <a:t>str</a:t>
            </a:r>
            <a:r>
              <a:rPr lang="fr-FR" b="0" i="0" dirty="0">
                <a:solidFill>
                  <a:srgbClr val="0071BC"/>
                </a:solidFill>
                <a:effectLst/>
                <a:latin typeface="Roboto" panose="02000000000000000000" pitchFamily="2" charset="0"/>
              </a:rPr>
              <a:t>. 168: </a:t>
            </a:r>
            <a:r>
              <a:rPr lang="fr-FR" b="0" i="0" dirty="0">
                <a:solidFill>
                  <a:srgbClr val="0071BC"/>
                </a:solidFill>
                <a:effectLst/>
                <a:latin typeface="Roboto" panose="02000000000000000000" pitchFamily="2" charset="0"/>
                <a:hlinkClick r:id="rId8"/>
              </a:rPr>
              <a:t>https://www.ncbi.nlm.nih.gov/datasets/genome/GCF_000009045.1/</a:t>
            </a:r>
            <a:endParaRPr lang="fr-FR" b="0" i="0" dirty="0">
              <a:solidFill>
                <a:srgbClr val="0071BC"/>
              </a:solidFill>
              <a:effectLst/>
              <a:latin typeface="Roboto" panose="02000000000000000000" pitchFamily="2" charset="0"/>
            </a:endParaRPr>
          </a:p>
          <a:p>
            <a:r>
              <a:rPr lang="fr-FR" dirty="0" err="1">
                <a:solidFill>
                  <a:srgbClr val="0071BC"/>
                </a:solidFill>
                <a:latin typeface="Roboto" panose="02000000000000000000" pitchFamily="2" charset="0"/>
              </a:rPr>
              <a:t>Haloferax</a:t>
            </a:r>
            <a:r>
              <a:rPr lang="fr-FR" dirty="0">
                <a:solidFill>
                  <a:srgbClr val="0071BC"/>
                </a:solidFill>
                <a:latin typeface="Roboto" panose="02000000000000000000" pitchFamily="2" charset="0"/>
              </a:rPr>
              <a:t> </a:t>
            </a:r>
            <a:r>
              <a:rPr lang="fr-FR" dirty="0" err="1">
                <a:solidFill>
                  <a:srgbClr val="0071BC"/>
                </a:solidFill>
                <a:latin typeface="Roboto" panose="02000000000000000000" pitchFamily="2" charset="0"/>
              </a:rPr>
              <a:t>volcanii</a:t>
            </a:r>
            <a:r>
              <a:rPr lang="fr-FR" dirty="0">
                <a:solidFill>
                  <a:srgbClr val="0071BC"/>
                </a:solidFill>
                <a:latin typeface="Roboto" panose="02000000000000000000" pitchFamily="2" charset="0"/>
              </a:rPr>
              <a:t> DS2: </a:t>
            </a:r>
            <a:r>
              <a:rPr lang="fr-FR" dirty="0">
                <a:solidFill>
                  <a:srgbClr val="0071BC"/>
                </a:solidFill>
                <a:latin typeface="Roboto" panose="02000000000000000000" pitchFamily="2" charset="0"/>
                <a:hlinkClick r:id="rId9"/>
              </a:rPr>
              <a:t>https://www.ncbi.nlm.nih.gov/datasets/genome/GCF_000025685.1/</a:t>
            </a:r>
            <a:endParaRPr lang="en-US" dirty="0">
              <a:solidFill>
                <a:srgbClr val="0071BC"/>
              </a:solidFill>
              <a:latin typeface="Roboto" panose="02000000000000000000" pitchFamily="2" charset="0"/>
            </a:endParaRPr>
          </a:p>
          <a:p>
            <a:r>
              <a:rPr lang="en-US" dirty="0" err="1">
                <a:solidFill>
                  <a:srgbClr val="0071BC"/>
                </a:solidFill>
                <a:latin typeface="Roboto" panose="02000000000000000000" pitchFamily="2" charset="0"/>
              </a:rPr>
              <a:t>Pyrococcus</a:t>
            </a:r>
            <a:r>
              <a:rPr lang="en-US" dirty="0">
                <a:solidFill>
                  <a:srgbClr val="0071BC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71BC"/>
                </a:solidFill>
                <a:latin typeface="Roboto" panose="02000000000000000000" pitchFamily="2" charset="0"/>
              </a:rPr>
              <a:t>furiosus</a:t>
            </a:r>
            <a:r>
              <a:rPr lang="en-US">
                <a:solidFill>
                  <a:srgbClr val="0071BC"/>
                </a:solidFill>
                <a:latin typeface="Roboto" panose="02000000000000000000" pitchFamily="2" charset="0"/>
              </a:rPr>
              <a:t> DSM 3638: </a:t>
            </a:r>
            <a:r>
              <a:rPr lang="en-US">
                <a:solidFill>
                  <a:srgbClr val="0071BC"/>
                </a:solidFill>
                <a:latin typeface="Roboto" panose="02000000000000000000" pitchFamily="2" charset="0"/>
                <a:hlinkClick r:id="rId10"/>
              </a:rPr>
              <a:t>https://www.ncbi.nlm.nih.gov/datasets/genome/GCF_008245085.1/</a:t>
            </a:r>
            <a:endParaRPr lang="en-US">
              <a:solidFill>
                <a:srgbClr val="0071BC"/>
              </a:solidFill>
              <a:latin typeface="Roboto" panose="02000000000000000000" pitchFamily="2" charset="0"/>
            </a:endParaRPr>
          </a:p>
          <a:p>
            <a:endParaRPr lang="fr-FR" dirty="0">
              <a:solidFill>
                <a:srgbClr val="0071BC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15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" name="Rectangle 616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5" name="Freeform: Shape 616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7" name="Rectangle 616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9" name="Rectangle 616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1" name="Freeform: Shape 617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73" name="Isosceles Triangle 617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5" name="Isosceles Triangle 617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A graph with a line and a green and yellow dot&#10;&#10;Description automatically generated with medium confidence">
            <a:extLst>
              <a:ext uri="{FF2B5EF4-FFF2-40B4-BE49-F238E27FC236}">
                <a16:creationId xmlns:a16="http://schemas.microsoft.com/office/drawing/2014/main" id="{C53566FE-68B5-CD4E-87A7-FB6C144E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9" y="3710702"/>
            <a:ext cx="2422094" cy="245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 graph with dots and lines&#10;&#10;Description automatically generated">
            <a:extLst>
              <a:ext uri="{FF2B5EF4-FFF2-40B4-BE49-F238E27FC236}">
                <a16:creationId xmlns:a16="http://schemas.microsoft.com/office/drawing/2014/main" id="{9D82FA9C-B705-0858-C3CC-03AF41C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8" y="971855"/>
            <a:ext cx="2422094" cy="24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 graph with dots and lines&#10;&#10;Description automatically generated">
            <a:extLst>
              <a:ext uri="{FF2B5EF4-FFF2-40B4-BE49-F238E27FC236}">
                <a16:creationId xmlns:a16="http://schemas.microsoft.com/office/drawing/2014/main" id="{6B52BF86-1450-CEDB-960E-03BF168E4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762" y="3696154"/>
            <a:ext cx="2422093" cy="24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 graph with a dotted line and a dotted line&#10;&#10;Description automatically generated">
            <a:extLst>
              <a:ext uri="{FF2B5EF4-FFF2-40B4-BE49-F238E27FC236}">
                <a16:creationId xmlns:a16="http://schemas.microsoft.com/office/drawing/2014/main" id="{AE5A4454-C390-E573-EB94-A31173CF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96" y="3696153"/>
            <a:ext cx="2422094" cy="24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A graph of a graph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B88AFE6E-4522-A128-55FA-CB7FF8818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56" y="1033658"/>
            <a:ext cx="2361173" cy="239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2ECC33-F935-A02B-35D1-92CB1B4F1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761" y="971853"/>
            <a:ext cx="2422094" cy="245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1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2E044-07B7-92C1-9A7C-0D06E354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/>
              <a:t>Repeat Segments are more extreme?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957AC-E47E-0495-5B63-3685927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200" dirty="0"/>
              <a:t>GC Content in repeats seem to increase more rapidly than the overall GC Content for all species</a:t>
            </a:r>
          </a:p>
          <a:p>
            <a:r>
              <a:rPr lang="en-US" sz="2200" dirty="0"/>
              <a:t>Could be due to faster replication rate</a:t>
            </a:r>
          </a:p>
          <a:p>
            <a:pPr lvl="1"/>
            <a:r>
              <a:rPr lang="en-US" sz="1800" dirty="0"/>
              <a:t>if mutation bias exists</a:t>
            </a:r>
          </a:p>
          <a:p>
            <a:pPr lvl="2"/>
            <a:r>
              <a:rPr lang="en-US" sz="1400" dirty="0"/>
              <a:t>Lack of correlation in data from sliding window analysis contradicts this</a:t>
            </a:r>
          </a:p>
          <a:p>
            <a:pPr lvl="1"/>
            <a:r>
              <a:rPr lang="en-US" sz="1800" dirty="0"/>
              <a:t>if selective pressure</a:t>
            </a:r>
          </a:p>
          <a:p>
            <a:pPr lvl="2"/>
            <a:r>
              <a:rPr lang="en-US" sz="1400" dirty="0"/>
              <a:t>If so, why?</a:t>
            </a:r>
          </a:p>
          <a:p>
            <a:pPr lvl="1"/>
            <a:r>
              <a:rPr lang="en-US" sz="1800" dirty="0"/>
              <a:t>Would not be effected by biased gene conversion, as recombination</a:t>
            </a:r>
          </a:p>
          <a:p>
            <a:r>
              <a:rPr lang="en-US" sz="2200" dirty="0"/>
              <a:t>Could be due to weaker constraints</a:t>
            </a:r>
          </a:p>
          <a:p>
            <a:pPr lvl="1"/>
            <a:r>
              <a:rPr lang="en-US" sz="1800" dirty="0"/>
              <a:t>Repeats aren’t subject to as many selective constraints</a:t>
            </a:r>
          </a:p>
          <a:p>
            <a:r>
              <a:rPr lang="en-US" sz="2200" dirty="0"/>
              <a:t>Error: </a:t>
            </a:r>
            <a:r>
              <a:rPr lang="en-US" sz="16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[0.07691182 0.03715188]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BEE7EF-837B-6B99-E6D9-8EC20C12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067996"/>
            <a:ext cx="5458968" cy="472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83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CB2A-FCD3-B636-BF38-FF3ECACB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Viruses*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75DB7-986A-8CCA-1883-C136F543E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Sars </a:t>
            </a:r>
            <a:r>
              <a:rPr lang="en-US" dirty="0" err="1"/>
              <a:t>CoV</a:t>
            </a:r>
            <a:r>
              <a:rPr lang="en-US" dirty="0"/>
              <a:t> 2: </a:t>
            </a:r>
            <a:r>
              <a:rPr lang="en-US" dirty="0">
                <a:hlinkClick r:id="rId2"/>
              </a:rPr>
              <a:t>https://www.ncbi.nlm.nih.gov/datasets/genome/GCF_009858895.2/</a:t>
            </a:r>
            <a:endParaRPr lang="en-US" dirty="0"/>
          </a:p>
          <a:p>
            <a:r>
              <a:rPr lang="en-US" dirty="0"/>
              <a:t> HIV: </a:t>
            </a:r>
            <a:r>
              <a:rPr lang="en-US" dirty="0">
                <a:hlinkClick r:id="rId3"/>
              </a:rPr>
              <a:t>https://www.ncbi.nlm.nih.gov/datasets/genome/GCF_000864765.1/</a:t>
            </a:r>
            <a:endParaRPr lang="en-US" dirty="0"/>
          </a:p>
          <a:p>
            <a:r>
              <a:rPr lang="en-US" dirty="0"/>
              <a:t>Japanese Encephalitis: </a:t>
            </a:r>
            <a:r>
              <a:rPr lang="en-US" dirty="0">
                <a:hlinkClick r:id="rId4"/>
              </a:rPr>
              <a:t>https://www.ncbi.nlm.nih.gov/datasets/genome/GCF_000862145.1/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*Can’t mask, sequences too short</a:t>
            </a:r>
          </a:p>
        </p:txBody>
      </p:sp>
    </p:spTree>
    <p:extLst>
      <p:ext uri="{BB962C8B-B14F-4D97-AF65-F5344CB8AC3E}">
        <p14:creationId xmlns:p14="http://schemas.microsoft.com/office/powerpoint/2010/main" val="93476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0369D6-3DE4-0AC1-2322-F88D58C4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41" y="353505"/>
            <a:ext cx="3932237" cy="1600200"/>
          </a:xfrm>
        </p:spPr>
        <p:txBody>
          <a:bodyPr/>
          <a:lstStyle/>
          <a:p>
            <a:r>
              <a:rPr lang="en-US" dirty="0"/>
              <a:t>Summary of Phylogeny Tree and BRAKER install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4BF1B1-0C10-0849-E88E-675D33B50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141" y="2175579"/>
            <a:ext cx="3932237" cy="3811588"/>
          </a:xfrm>
        </p:spPr>
        <p:txBody>
          <a:bodyPr/>
          <a:lstStyle/>
          <a:p>
            <a:r>
              <a:rPr lang="en-US" sz="1800" dirty="0"/>
              <a:t>Things of Interest: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Phylogeny Tree pipeline doesn’t work as well for closely related species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BRAKER3 installation: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When installing </a:t>
            </a:r>
            <a:r>
              <a:rPr lang="en-US" dirty="0" err="1"/>
              <a:t>perl</a:t>
            </a:r>
            <a:r>
              <a:rPr lang="en-US" dirty="0"/>
              <a:t> in </a:t>
            </a:r>
            <a:r>
              <a:rPr lang="en-US" dirty="0" err="1"/>
              <a:t>conda</a:t>
            </a:r>
            <a:r>
              <a:rPr lang="en-US" dirty="0"/>
              <a:t>, had to use version 5.26.2, to accommodate for </a:t>
            </a:r>
            <a:r>
              <a:rPr lang="en-US" dirty="0" err="1"/>
              <a:t>perl</a:t>
            </a:r>
            <a:r>
              <a:rPr lang="en-US" dirty="0"/>
              <a:t> scalar util numeric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StringTie2, </a:t>
            </a:r>
            <a:r>
              <a:rPr lang="en-US" dirty="0" err="1"/>
              <a:t>Bedtools</a:t>
            </a:r>
            <a:r>
              <a:rPr lang="en-US" dirty="0"/>
              <a:t>, </a:t>
            </a:r>
            <a:r>
              <a:rPr lang="en-US" dirty="0" err="1"/>
              <a:t>GFFRead</a:t>
            </a:r>
            <a:r>
              <a:rPr lang="en-US" dirty="0"/>
              <a:t>, Diamond, SRA Toolkit, </a:t>
            </a:r>
            <a:r>
              <a:rPr lang="en-US" dirty="0" err="1"/>
              <a:t>samtools</a:t>
            </a:r>
            <a:r>
              <a:rPr lang="en-US" dirty="0"/>
              <a:t> all in </a:t>
            </a:r>
            <a:r>
              <a:rPr lang="en-US" dirty="0" err="1"/>
              <a:t>Genemark</a:t>
            </a:r>
            <a:r>
              <a:rPr lang="en-US" dirty="0"/>
              <a:t>-ETP tools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When using </a:t>
            </a:r>
            <a:r>
              <a:rPr lang="en-US" dirty="0" err="1"/>
              <a:t>compleasm</a:t>
            </a:r>
            <a:r>
              <a:rPr lang="en-US" dirty="0"/>
              <a:t> in BUSCO mode, delete the Darwin folder in </a:t>
            </a:r>
            <a:r>
              <a:rPr lang="en-US" dirty="0" err="1"/>
              <a:t>sepp</a:t>
            </a:r>
            <a:r>
              <a:rPr lang="en-US" dirty="0"/>
              <a:t>/tools/bundled</a:t>
            </a:r>
          </a:p>
        </p:txBody>
      </p:sp>
      <p:pic>
        <p:nvPicPr>
          <p:cNvPr id="8" name="Picture 7" descr="A diagram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341D6CA6-D428-BEB5-E8DA-61058457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238490"/>
            <a:ext cx="7246374" cy="265393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AA6CA56-81F6-4946-1AAE-7438FFC23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33" y="3429000"/>
            <a:ext cx="3968814" cy="2542914"/>
          </a:xfrm>
          <a:prstGeom prst="rect">
            <a:avLst/>
          </a:prstGeom>
        </p:spPr>
      </p:pic>
      <p:pic>
        <p:nvPicPr>
          <p:cNvPr id="12" name="Picture 11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E1168D08-5C11-824B-8472-F95727F92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4" y="3218634"/>
            <a:ext cx="3463437" cy="3133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FC18A8-AE45-382B-4055-95B680B17B8E}"/>
              </a:ext>
            </a:extLst>
          </p:cNvPr>
          <p:cNvSpPr txBox="1"/>
          <p:nvPr/>
        </p:nvSpPr>
        <p:spPr>
          <a:xfrm>
            <a:off x="4772025" y="2849529"/>
            <a:ext cx="7246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Davidson, William S. 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Genome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vol. 56, no. 10, Oct. 2013, pp. 548–550, doi:10.1139/gen-2013-0163.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4FC0D6-4E81-7CEE-13DB-ED6C481200CC}"/>
              </a:ext>
            </a:extLst>
          </p:cNvPr>
          <p:cNvSpPr txBox="1"/>
          <p:nvPr/>
        </p:nvSpPr>
        <p:spPr>
          <a:xfrm>
            <a:off x="4772025" y="6357900"/>
            <a:ext cx="13239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Orthofinder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Tree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4AEE83-887D-422B-10D8-4B7F847A3B50}"/>
              </a:ext>
            </a:extLst>
          </p:cNvPr>
          <p:cNvSpPr txBox="1"/>
          <p:nvPr/>
        </p:nvSpPr>
        <p:spPr>
          <a:xfrm>
            <a:off x="7969473" y="6298119"/>
            <a:ext cx="13239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Full Pipeline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6949DD-C798-1F8B-E6F2-B167AD5E7E9D}"/>
              </a:ext>
            </a:extLst>
          </p:cNvPr>
          <p:cNvSpPr/>
          <p:nvPr/>
        </p:nvSpPr>
        <p:spPr>
          <a:xfrm>
            <a:off x="9548446" y="3692769"/>
            <a:ext cx="703385" cy="269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CBD890-D2CF-1E3C-58E2-447586630C44}"/>
              </a:ext>
            </a:extLst>
          </p:cNvPr>
          <p:cNvSpPr/>
          <p:nvPr/>
        </p:nvSpPr>
        <p:spPr>
          <a:xfrm>
            <a:off x="8991600" y="5368652"/>
            <a:ext cx="703385" cy="269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52948CD-5D91-8EA6-D101-978BA98611BC}"/>
              </a:ext>
            </a:extLst>
          </p:cNvPr>
          <p:cNvSpPr/>
          <p:nvPr/>
        </p:nvSpPr>
        <p:spPr>
          <a:xfrm>
            <a:off x="6046734" y="3692769"/>
            <a:ext cx="703385" cy="269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64F3B1-0C94-B29D-FE70-E873D49DB870}"/>
              </a:ext>
            </a:extLst>
          </p:cNvPr>
          <p:cNvSpPr/>
          <p:nvPr/>
        </p:nvSpPr>
        <p:spPr>
          <a:xfrm>
            <a:off x="6015682" y="4929554"/>
            <a:ext cx="703385" cy="269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6684DD-4AFE-F29A-05D1-7F23AF740039}"/>
              </a:ext>
            </a:extLst>
          </p:cNvPr>
          <p:cNvSpPr/>
          <p:nvPr/>
        </p:nvSpPr>
        <p:spPr>
          <a:xfrm>
            <a:off x="7637585" y="2130739"/>
            <a:ext cx="1266092" cy="190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6318CE-1A2F-1B73-5EAC-CD97F4C51BA1}"/>
              </a:ext>
            </a:extLst>
          </p:cNvPr>
          <p:cNvSpPr/>
          <p:nvPr/>
        </p:nvSpPr>
        <p:spPr>
          <a:xfrm>
            <a:off x="7883768" y="2327031"/>
            <a:ext cx="1066801" cy="196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08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A22D-C6EA-C76E-348F-06D086FF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Eukaryotes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CF08-012B-BB1D-5C01-B5DB0C9C9F90}"/>
              </a:ext>
            </a:extLst>
          </p:cNvPr>
          <p:cNvSpPr txBox="1"/>
          <p:nvPr/>
        </p:nvSpPr>
        <p:spPr>
          <a:xfrm>
            <a:off x="838200" y="4845067"/>
            <a:ext cx="480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 for R vs NR: </a:t>
            </a:r>
            <a:r>
              <a:rPr lang="en-US" sz="12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[0.17515199 7.34616462]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E9AFED-8D75-F907-D675-1AAA84D1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69" y="1467141"/>
            <a:ext cx="4257827" cy="33779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2000E2-EC17-33FC-4E4F-0D253DEA7678}"/>
              </a:ext>
            </a:extLst>
          </p:cNvPr>
          <p:cNvSpPr txBox="1"/>
          <p:nvPr/>
        </p:nvSpPr>
        <p:spPr>
          <a:xfrm>
            <a:off x="6271169" y="4845066"/>
            <a:ext cx="3584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Error for R vs Species: </a:t>
            </a:r>
            <a:r>
              <a:rPr lang="en-US" sz="12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[0.07408874 2.96851225]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87896A-7860-DA04-4A2C-829CCC19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16" y="1467141"/>
            <a:ext cx="4257827" cy="3377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1D8589-788C-0726-59B9-42F83257D7EF}"/>
                  </a:ext>
                </a:extLst>
              </p:cNvPr>
              <p:cNvSpPr txBox="1"/>
              <p:nvPr/>
            </p:nvSpPr>
            <p:spPr>
              <a:xfrm>
                <a:off x="908716" y="5194138"/>
                <a:ext cx="3584058" cy="393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46.44866787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1.97654359−1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=47.56440563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1D8589-788C-0726-59B9-42F83257D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16" y="5194138"/>
                <a:ext cx="3584058" cy="393441"/>
              </a:xfrm>
              <a:prstGeom prst="rect">
                <a:avLst/>
              </a:prstGeom>
              <a:blipFill>
                <a:blip r:embed="rId5"/>
                <a:stretch>
                  <a:fillRect l="-3912" t="-3077" r="-153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E4B9C0-4B74-5FDD-C9A6-CCFBBD952A08}"/>
                  </a:ext>
                </a:extLst>
              </p:cNvPr>
              <p:cNvSpPr txBox="1"/>
              <p:nvPr/>
            </p:nvSpPr>
            <p:spPr>
              <a:xfrm>
                <a:off x="682118" y="5843514"/>
                <a:ext cx="4711021" cy="468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/>
                  <a:t>Error: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47.56440563</m:t>
                    </m:r>
                    <m:rad>
                      <m:radPr>
                        <m:deg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0.17515199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1.97654259−1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7.34616462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46.44866787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200" i="1">
                        <a:latin typeface="Cambria Math" panose="02040503050406030204" pitchFamily="18" charset="0"/>
                      </a:rPr>
                      <m:t>=11.37408807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E4B9C0-4B74-5FDD-C9A6-CCFBBD95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8" y="5843514"/>
                <a:ext cx="4711021" cy="468141"/>
              </a:xfrm>
              <a:prstGeom prst="rect">
                <a:avLst/>
              </a:prstGeom>
              <a:blipFill>
                <a:blip r:embed="rId6"/>
                <a:stretch>
                  <a:fillRect l="-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A4F413-84CC-D82D-FA09-90A6B3836B6D}"/>
                  </a:ext>
                </a:extLst>
              </p:cNvPr>
              <p:cNvSpPr txBox="1"/>
              <p:nvPr/>
            </p:nvSpPr>
            <p:spPr>
              <a:xfrm>
                <a:off x="6096000" y="5194138"/>
                <a:ext cx="3584058" cy="393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20.46971833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1.43353025−1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=47.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21635533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A4F413-84CC-D82D-FA09-90A6B383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94138"/>
                <a:ext cx="3584058" cy="393441"/>
              </a:xfrm>
              <a:prstGeom prst="rect">
                <a:avLst/>
              </a:prstGeom>
              <a:blipFill>
                <a:blip r:embed="rId7"/>
                <a:stretch>
                  <a:fillRect l="-3912" t="-3077" r="-187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CA4FE-EE46-8C9B-512F-ACC2D933D6C2}"/>
                  </a:ext>
                </a:extLst>
              </p:cNvPr>
              <p:cNvSpPr txBox="1"/>
              <p:nvPr/>
            </p:nvSpPr>
            <p:spPr>
              <a:xfrm>
                <a:off x="5967075" y="5843513"/>
                <a:ext cx="4866013" cy="468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/>
                  <a:t>Error: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47.21635533</m:t>
                    </m:r>
                    <m:rad>
                      <m:radPr>
                        <m:deg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0.07408874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1.43353025−1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2.96851225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20.46971833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=10.58281436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CA4FE-EE46-8C9B-512F-ACC2D933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75" y="5843513"/>
                <a:ext cx="4866013" cy="468141"/>
              </a:xfrm>
              <a:prstGeom prst="rect">
                <a:avLst/>
              </a:prstGeom>
              <a:blipFill>
                <a:blip r:embed="rId8"/>
                <a:stretch>
                  <a:fillRect l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257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1883BE92-22AC-9CA5-4F9B-253758452A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D19ED-BB20-63C8-2B7B-B0FFC352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" y="231720"/>
            <a:ext cx="5497033" cy="5518284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A851C478-A89A-0839-AF85-09EBDCB43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9" y="5781888"/>
            <a:ext cx="5497033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(formula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masked_gc_content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gc_content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Residuals: Min 1Q Median 3Q Max -10.2002 -2.4081 0.4221 2.3565 8.3815 Coefficients: Estimate Std. Error t value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(&gt;|t|) (Intercept) -20.46972 2.96851 -6.896 2.31e-08 ***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gc_content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1.43353 0.07409 19.349 &lt; 2e-16 *** ---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codes: 0 ‘***’ 0.001 ‘**’ 0.01 ‘*’ 0.05 ‘.’ 0.1 ‘ ’ 1 Residual standard error: 3.997 on 41 degrees of freedom Multiple R-squared: 0.9013, Adjusted R-squared: 0.8989 F-statistic: 374.4 on 1 and 41 DF, p-value: &lt; 2.2e-16 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87D02-342C-F9EB-1DEA-060A8A42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8" y="231720"/>
            <a:ext cx="5497033" cy="5518284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698F5D52-CF31-DF33-AE23-2C7F1A831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550" y="5750004"/>
            <a:ext cx="5239281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Call: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(formula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masked_gc_content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~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unmasked_gc_content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Residuals: Min 1Q Median 3Q Max -13.1258 -4.1637 0.7848 3.1862 13.4383 Coefficients: Estimate Std. Error t value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(&gt;|t|) (Intercept) -46.4487 7.3462 -6.323 1.50e-07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unmasked_gc_content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1.9765 0.1752 11.285 3.76e-14 (Intercept) ***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unmasked_gc_content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*** ---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codes: 0 ‘***’ 0.001 ‘**’ 0.01 ‘*’ 0.05 ‘.’ 0.1 ‘ ’ 1 Residual standard error: 6.278 on 41 degrees of freedom Multiple R-squared: 0.7565, Adjusted R-squared: 0.7505 F-statistic: 127.3 on 1 and 41 DF, p-value: 3.761e-14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594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86B2-EBA3-47CC-254B-E892C9FF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55" y="166582"/>
            <a:ext cx="10515600" cy="1325563"/>
          </a:xfrm>
        </p:spPr>
        <p:txBody>
          <a:bodyPr/>
          <a:lstStyle/>
          <a:p>
            <a:r>
              <a:rPr lang="en-US" dirty="0"/>
              <a:t>Histograms for detecting HGT?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88844-71E9-B3C6-7CDC-A2DD45C6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199" y="1257273"/>
            <a:ext cx="4988246" cy="531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6B275-9009-E53C-AC13-A2706997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7" y="1481397"/>
            <a:ext cx="1193391" cy="1434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0E4D6-7C44-71F1-89F6-3A0DB73C6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592" y="1470405"/>
            <a:ext cx="1193392" cy="1442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85B7F-EFDC-EADA-9D0E-57F0FBAAC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632" y="1470405"/>
            <a:ext cx="1193392" cy="1442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D96E25-6ADB-9D72-1DE2-DF9B27767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672" y="1477406"/>
            <a:ext cx="1193392" cy="1442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A4AFF2-197E-550E-0E2D-F5C0C849A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3708" y="1470404"/>
            <a:ext cx="1193391" cy="1442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8E0CE4-A390-C9D9-2991-6E0E58C95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55" y="3066348"/>
            <a:ext cx="1193392" cy="14429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43502B-DB6B-FA9C-1B42-476D8F5D0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8592" y="3066348"/>
            <a:ext cx="1193392" cy="14429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5280DA-03F1-F127-89EF-58BCA5BE7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3633" y="3062046"/>
            <a:ext cx="1193391" cy="14429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A613E8-88FA-8999-BFA3-8496A45EDF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8672" y="3062045"/>
            <a:ext cx="1193392" cy="14429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C17591-7DEC-417D-568D-C2EABE238F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3708" y="3062045"/>
            <a:ext cx="1193392" cy="144295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56B960B-3B01-9591-0B02-D9AE80ADBB33}"/>
              </a:ext>
            </a:extLst>
          </p:cNvPr>
          <p:cNvSpPr txBox="1"/>
          <p:nvPr/>
        </p:nvSpPr>
        <p:spPr>
          <a:xfrm>
            <a:off x="483555" y="5155448"/>
            <a:ext cx="6173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Initial Observations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Compositional Domains exist in S. </a:t>
            </a:r>
            <a:r>
              <a:rPr lang="en-US" sz="1400" dirty="0" err="1"/>
              <a:t>roscoffensis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Small subset of high GC genes seem to exist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Don’t know if horizontal gene transfer would conserve GC content to an extent where you can use it as a test</a:t>
            </a:r>
          </a:p>
        </p:txBody>
      </p:sp>
    </p:spTree>
    <p:extLst>
      <p:ext uri="{BB962C8B-B14F-4D97-AF65-F5344CB8AC3E}">
        <p14:creationId xmlns:p14="http://schemas.microsoft.com/office/powerpoint/2010/main" val="112360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A86547-1176-4B04-4982-6E8C1476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C428C-5522-B4E8-031C-794C49E32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91603"/>
            <a:ext cx="5157787" cy="823912"/>
          </a:xfrm>
        </p:spPr>
        <p:txBody>
          <a:bodyPr/>
          <a:lstStyle/>
          <a:p>
            <a:r>
              <a:rPr lang="en-US" dirty="0"/>
              <a:t>An overview on the DNA nucleotide compositions across kingdoms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952CA-91CE-C2C7-BDD8-C47EDCC0A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8860"/>
            <a:ext cx="5157787" cy="4416405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Yabin</a:t>
            </a:r>
            <a:r>
              <a:rPr lang="en-US" dirty="0"/>
              <a:t> Guo, Gene Reports</a:t>
            </a:r>
          </a:p>
          <a:p>
            <a:r>
              <a:rPr lang="en-US" dirty="0"/>
              <a:t>GC content: Proportion of GC in DNA strand</a:t>
            </a:r>
          </a:p>
          <a:p>
            <a:pPr lvl="1"/>
            <a:r>
              <a:rPr lang="en-US" dirty="0"/>
              <a:t>Chargaff’s first rule, # of G=# of C, # of A = # of T </a:t>
            </a:r>
          </a:p>
          <a:p>
            <a:r>
              <a:rPr lang="en-US" dirty="0"/>
              <a:t>GC skew and AT skew: (G-C)/(G+C) and (A-T)/(A+T), measures asymmetry of the nucleic acids</a:t>
            </a:r>
          </a:p>
          <a:p>
            <a:pPr lvl="1"/>
            <a:r>
              <a:rPr lang="en-US" dirty="0"/>
              <a:t>Chargaff’s second rule, G/C ~ 1, A/T ~ 1</a:t>
            </a:r>
          </a:p>
          <a:p>
            <a:pPr lvl="2"/>
            <a:r>
              <a:rPr lang="en-US" dirty="0"/>
              <a:t>Substitution Rule</a:t>
            </a:r>
          </a:p>
          <a:p>
            <a:pPr lvl="2"/>
            <a:r>
              <a:rPr lang="en-US" dirty="0"/>
              <a:t>Symmetry is higher entropy</a:t>
            </a:r>
          </a:p>
          <a:p>
            <a:r>
              <a:rPr lang="en-US" dirty="0"/>
              <a:t>Purine content: Proportion of AG in DNA strand</a:t>
            </a:r>
          </a:p>
          <a:p>
            <a:pPr lvl="1"/>
            <a:r>
              <a:rPr lang="en-US" dirty="0" err="1"/>
              <a:t>Szbalski’s</a:t>
            </a:r>
            <a:r>
              <a:rPr lang="en-US" dirty="0"/>
              <a:t> rule, DNA template strands have higher purine content &lt;- politeness hypothesis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Chargaff’s second rule holds true</a:t>
            </a:r>
          </a:p>
          <a:p>
            <a:pPr lvl="1"/>
            <a:r>
              <a:rPr lang="en-US" dirty="0"/>
              <a:t>Some protists have asymmetric chromosomal strands</a:t>
            </a:r>
          </a:p>
          <a:p>
            <a:pPr lvl="1"/>
            <a:r>
              <a:rPr lang="en-US" dirty="0"/>
              <a:t>Asymmetric satellite DNA regions occurred in some animal genomes</a:t>
            </a:r>
          </a:p>
          <a:p>
            <a:pPr lvl="1"/>
            <a:r>
              <a:rPr lang="en-US" dirty="0" err="1"/>
              <a:t>Szybalski’s</a:t>
            </a:r>
            <a:r>
              <a:rPr lang="en-US" dirty="0"/>
              <a:t> rule is not universal, purine richness of coding regions due to energy requirements</a:t>
            </a:r>
          </a:p>
          <a:p>
            <a:pPr lvl="1"/>
            <a:r>
              <a:rPr lang="en-US" dirty="0"/>
              <a:t>Thermophilicity is correlated to both genome GC content and CDS AG% in archaea</a:t>
            </a: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3AF04F64-EBDA-F5E7-2809-B66D36DE2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365125"/>
            <a:ext cx="2730311" cy="62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075349B-3EF4-D370-68C7-3F14744CB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517495"/>
              </p:ext>
            </p:extLst>
          </p:nvPr>
        </p:nvGraphicFramePr>
        <p:xfrm>
          <a:off x="9049842" y="705788"/>
          <a:ext cx="3153438" cy="585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355">
                  <a:extLst>
                    <a:ext uri="{9D8B030D-6E8A-4147-A177-3AD203B41FA5}">
                      <a16:colId xmlns:a16="http://schemas.microsoft.com/office/drawing/2014/main" val="2994465563"/>
                    </a:ext>
                  </a:extLst>
                </a:gridCol>
                <a:gridCol w="1826083">
                  <a:extLst>
                    <a:ext uri="{9D8B030D-6E8A-4147-A177-3AD203B41FA5}">
                      <a16:colId xmlns:a16="http://schemas.microsoft.com/office/drawing/2014/main" val="2205161932"/>
                    </a:ext>
                  </a:extLst>
                </a:gridCol>
              </a:tblGrid>
              <a:tr h="1170701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02109"/>
                  </a:ext>
                </a:extLst>
              </a:tr>
              <a:tr h="1170701">
                <a:tc>
                  <a:txBody>
                    <a:bodyPr/>
                    <a:lstStyle/>
                    <a:p>
                      <a:r>
                        <a:rPr lang="en-US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Triple Hydrogen Bond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764337"/>
                  </a:ext>
                </a:extLst>
              </a:tr>
              <a:tr h="1170701">
                <a:tc>
                  <a:txBody>
                    <a:bodyPr/>
                    <a:lstStyle/>
                    <a:p>
                      <a:r>
                        <a:rPr lang="en-US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Double Hydrogen Bond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61093"/>
                  </a:ext>
                </a:extLst>
              </a:tr>
              <a:tr h="1170701">
                <a:tc>
                  <a:txBody>
                    <a:bodyPr/>
                    <a:lstStyle/>
                    <a:p>
                      <a:r>
                        <a:rPr lang="en-US" dirty="0"/>
                        <a:t>Purine (AG)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Double Ring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Heavier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390709"/>
                  </a:ext>
                </a:extLst>
              </a:tr>
              <a:tr h="1170701">
                <a:tc>
                  <a:txBody>
                    <a:bodyPr/>
                    <a:lstStyle/>
                    <a:p>
                      <a:r>
                        <a:rPr lang="en-US" dirty="0" err="1"/>
                        <a:t>Pyramidine</a:t>
                      </a:r>
                      <a:r>
                        <a:rPr lang="en-US" dirty="0"/>
                        <a:t> (CT)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Single Ring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Cheaper to produce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18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81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A86547-1176-4B04-4982-6E8C1476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C428C-5522-B4E8-031C-794C49E32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90248"/>
            <a:ext cx="5157787" cy="823912"/>
          </a:xfrm>
        </p:spPr>
        <p:txBody>
          <a:bodyPr/>
          <a:lstStyle/>
          <a:p>
            <a:r>
              <a:rPr lang="en-US" dirty="0"/>
              <a:t>Genes and gene models, an important distinction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952CA-91CE-C2C7-BDD8-C47EDCC0A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288259"/>
            <a:ext cx="5157787" cy="36845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James C. </a:t>
            </a:r>
            <a:r>
              <a:rPr lang="en-US" dirty="0" err="1"/>
              <a:t>Schnable</a:t>
            </a:r>
            <a:r>
              <a:rPr lang="en-US" dirty="0"/>
              <a:t>, </a:t>
            </a:r>
            <a:r>
              <a:rPr lang="en-US" dirty="0" err="1"/>
              <a:t>Tansley</a:t>
            </a:r>
            <a:r>
              <a:rPr lang="en-US" dirty="0"/>
              <a:t> Insight in New Phytologist</a:t>
            </a:r>
          </a:p>
          <a:p>
            <a:r>
              <a:rPr lang="en-US" dirty="0"/>
              <a:t>Johanssen Gene</a:t>
            </a:r>
          </a:p>
          <a:p>
            <a:pPr lvl="1"/>
            <a:r>
              <a:rPr lang="en-US" dirty="0"/>
              <a:t>"the word Gene is completely free from any hypothesis, it only expresses the assured fact that, at any rate, many characteristics of the organism are conditioned by special, </a:t>
            </a:r>
            <a:r>
              <a:rPr lang="en-US" dirty="0" err="1"/>
              <a:t>spearable</a:t>
            </a:r>
            <a:r>
              <a:rPr lang="en-US" dirty="0"/>
              <a:t>, and therefore self-existent fundamentals that occur in the gametes.“</a:t>
            </a:r>
          </a:p>
          <a:p>
            <a:pPr lvl="1"/>
            <a:r>
              <a:rPr lang="en-US" dirty="0"/>
              <a:t>&gt; chance syntenic</a:t>
            </a:r>
          </a:p>
          <a:p>
            <a:pPr lvl="1"/>
            <a:r>
              <a:rPr lang="en-US" dirty="0"/>
              <a:t>&gt; expression in RNA</a:t>
            </a:r>
          </a:p>
          <a:p>
            <a:r>
              <a:rPr lang="en-US" dirty="0"/>
              <a:t>Gene Model</a:t>
            </a:r>
          </a:p>
          <a:p>
            <a:pPr lvl="1"/>
            <a:r>
              <a:rPr lang="en-US" dirty="0"/>
              <a:t>Region of genome transcribed to RNA</a:t>
            </a:r>
          </a:p>
          <a:p>
            <a:pPr lvl="1"/>
            <a:r>
              <a:rPr lang="en-US" dirty="0"/>
              <a:t>Defined by:</a:t>
            </a:r>
          </a:p>
          <a:p>
            <a:pPr lvl="2"/>
            <a:r>
              <a:rPr lang="en-US" dirty="0"/>
              <a:t>evidence of transcription or translation</a:t>
            </a:r>
          </a:p>
          <a:p>
            <a:pPr lvl="2"/>
            <a:r>
              <a:rPr lang="en-US" dirty="0"/>
              <a:t>homology to previously annotated gene</a:t>
            </a:r>
          </a:p>
          <a:p>
            <a:pPr lvl="2"/>
            <a:r>
              <a:rPr lang="en-US" dirty="0"/>
              <a:t>identified through machine learning</a:t>
            </a:r>
          </a:p>
          <a:p>
            <a:pPr lvl="1"/>
            <a:r>
              <a:rPr lang="en-US" dirty="0"/>
              <a:t>&gt; presence absence variation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572DECA0-1EDD-44D7-F730-237C18BDA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85"/>
          <a:stretch/>
        </p:blipFill>
        <p:spPr>
          <a:xfrm>
            <a:off x="5820593" y="1349400"/>
            <a:ext cx="5985512" cy="41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0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C1C83B9-6C63-13B0-8B7F-621732C0FAC4}"/>
              </a:ext>
            </a:extLst>
          </p:cNvPr>
          <p:cNvGrpSpPr/>
          <p:nvPr/>
        </p:nvGrpSpPr>
        <p:grpSpPr>
          <a:xfrm>
            <a:off x="1624202" y="737368"/>
            <a:ext cx="3996904" cy="5854604"/>
            <a:chOff x="8195096" y="0"/>
            <a:chExt cx="3996904" cy="58546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49FB9F-AA68-F8F0-F028-4162174C6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6658" y="4323186"/>
              <a:ext cx="3909937" cy="15314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4F5946-C19A-203B-A4CB-58641E3B3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3403" y="2936440"/>
              <a:ext cx="3920290" cy="1528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D03050-A24A-3739-9F3D-99FCCAB94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0537" y="1552136"/>
              <a:ext cx="3920290" cy="15273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7788E-2F3D-3B45-B4BE-A885087F5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5096" y="0"/>
              <a:ext cx="3996904" cy="168823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F991EF-C2D8-5ECD-C193-82CF54730093}"/>
              </a:ext>
            </a:extLst>
          </p:cNvPr>
          <p:cNvSpPr txBox="1"/>
          <p:nvPr/>
        </p:nvSpPr>
        <p:spPr>
          <a:xfrm>
            <a:off x="984932" y="779120"/>
            <a:ext cx="45236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Bfl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DE56C-804E-82D2-95D2-D2D8E3BFDB91}"/>
              </a:ext>
            </a:extLst>
          </p:cNvPr>
          <p:cNvSpPr txBox="1"/>
          <p:nvPr/>
        </p:nvSpPr>
        <p:spPr>
          <a:xfrm>
            <a:off x="915832" y="2160292"/>
            <a:ext cx="63831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Pma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D6F5D-0795-9FFD-49CB-253FB220F536}"/>
              </a:ext>
            </a:extLst>
          </p:cNvPr>
          <p:cNvSpPr txBox="1"/>
          <p:nvPr/>
        </p:nvSpPr>
        <p:spPr>
          <a:xfrm>
            <a:off x="977244" y="3533146"/>
            <a:ext cx="48603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Llo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6D2CF-D50B-B09B-4755-4CAF33F533C5}"/>
              </a:ext>
            </a:extLst>
          </p:cNvPr>
          <p:cNvSpPr txBox="1"/>
          <p:nvPr/>
        </p:nvSpPr>
        <p:spPr>
          <a:xfrm>
            <a:off x="868084" y="4955832"/>
            <a:ext cx="68606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Cmu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B0C8A-8B79-280E-A81B-3E1B930F3B02}"/>
              </a:ext>
            </a:extLst>
          </p:cNvPr>
          <p:cNvSpPr txBox="1"/>
          <p:nvPr/>
        </p:nvSpPr>
        <p:spPr>
          <a:xfrm>
            <a:off x="877511" y="6309832"/>
            <a:ext cx="737827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Mme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3B9E5B2-A5B5-19A2-3075-4F56F0C34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22955"/>
              </p:ext>
            </p:extLst>
          </p:nvPr>
        </p:nvGraphicFramePr>
        <p:xfrm>
          <a:off x="7280564" y="532360"/>
          <a:ext cx="4631960" cy="583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980">
                  <a:extLst>
                    <a:ext uri="{9D8B030D-6E8A-4147-A177-3AD203B41FA5}">
                      <a16:colId xmlns:a16="http://schemas.microsoft.com/office/drawing/2014/main" val="3468391476"/>
                    </a:ext>
                  </a:extLst>
                </a:gridCol>
                <a:gridCol w="2315980">
                  <a:extLst>
                    <a:ext uri="{9D8B030D-6E8A-4147-A177-3AD203B41FA5}">
                      <a16:colId xmlns:a16="http://schemas.microsoft.com/office/drawing/2014/main" val="1038739716"/>
                    </a:ext>
                  </a:extLst>
                </a:gridCol>
              </a:tblGrid>
              <a:tr h="874816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052601"/>
                  </a:ext>
                </a:extLst>
              </a:tr>
              <a:tr h="1362400">
                <a:tc>
                  <a:txBody>
                    <a:bodyPr/>
                    <a:lstStyle/>
                    <a:p>
                      <a:r>
                        <a:rPr lang="en-US" i="1" dirty="0"/>
                        <a:t>B. </a:t>
                      </a:r>
                      <a:r>
                        <a:rPr lang="en-US" i="1" dirty="0" err="1"/>
                        <a:t>floridae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Bfl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 tooltip="Home"/>
                        </a:rPr>
                        <a:t>Ferdinand </a:t>
                      </a:r>
                      <a:r>
                        <a:rPr lang="en-US" sz="18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 tooltip="Home"/>
                        </a:rPr>
                        <a:t>Marlétaz's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 tooltip="Home"/>
                        </a:rPr>
                        <a:t> lab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sz="18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SyntenyFinder</a:t>
                      </a:r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default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83440"/>
                  </a:ext>
                </a:extLst>
              </a:tr>
              <a:tr h="874816">
                <a:tc>
                  <a:txBody>
                    <a:bodyPr/>
                    <a:lstStyle/>
                    <a:p>
                      <a:r>
                        <a:rPr lang="en-US" i="1" dirty="0"/>
                        <a:t>P. maximus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NCBI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19907"/>
                  </a:ext>
                </a:extLst>
              </a:tr>
              <a:tr h="874816">
                <a:tc>
                  <a:txBody>
                    <a:bodyPr/>
                    <a:lstStyle/>
                    <a:p>
                      <a:r>
                        <a:rPr lang="en-US" i="1" dirty="0"/>
                        <a:t>L. longissimus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NCBI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289119"/>
                  </a:ext>
                </a:extLst>
              </a:tr>
              <a:tr h="874816">
                <a:tc>
                  <a:txBody>
                    <a:bodyPr/>
                    <a:lstStyle/>
                    <a:p>
                      <a:r>
                        <a:rPr lang="en-US" i="1" dirty="0"/>
                        <a:t>C. </a:t>
                      </a:r>
                      <a:r>
                        <a:rPr lang="en-US" i="1" dirty="0" err="1"/>
                        <a:t>mucedo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Cmu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 + Dryad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51365"/>
                  </a:ext>
                </a:extLst>
              </a:tr>
              <a:tr h="874816">
                <a:tc>
                  <a:txBody>
                    <a:bodyPr/>
                    <a:lstStyle/>
                    <a:p>
                      <a:r>
                        <a:rPr lang="en-US" i="1" dirty="0"/>
                        <a:t>M. </a:t>
                      </a:r>
                      <a:r>
                        <a:rPr lang="en-US" i="1" dirty="0" err="1"/>
                        <a:t>membranacea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NCBI + Dryad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2362"/>
                  </a:ext>
                </a:extLst>
              </a:tr>
            </a:tbl>
          </a:graphicData>
        </a:graphic>
      </p:graphicFrame>
      <p:sp>
        <p:nvSpPr>
          <p:cNvPr id="21" name="Title 3">
            <a:extLst>
              <a:ext uri="{FF2B5EF4-FFF2-40B4-BE49-F238E27FC236}">
                <a16:creationId xmlns:a16="http://schemas.microsoft.com/office/drawing/2014/main" id="{FE46428E-D446-D00E-D23F-EA92EE8EAB72}"/>
              </a:ext>
            </a:extLst>
          </p:cNvPr>
          <p:cNvSpPr txBox="1">
            <a:spLocks/>
          </p:cNvSpPr>
          <p:nvPr/>
        </p:nvSpPr>
        <p:spPr>
          <a:xfrm>
            <a:off x="516439" y="-28223"/>
            <a:ext cx="5906694" cy="89838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Macrosynteny</a:t>
            </a:r>
            <a:r>
              <a:rPr lang="en-US" dirty="0"/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105524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477D8CC5-CD2F-38AB-8B9E-8E5390B00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1586" y="3029401"/>
            <a:ext cx="337672" cy="33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7D0EB-15D3-3006-A047-522A0025B960}"/>
              </a:ext>
            </a:extLst>
          </p:cNvPr>
          <p:cNvSpPr txBox="1"/>
          <p:nvPr/>
        </p:nvSpPr>
        <p:spPr>
          <a:xfrm>
            <a:off x="281735" y="627723"/>
            <a:ext cx="2620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Bfl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Pma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Llo</a:t>
            </a:r>
            <a:r>
              <a:rPr lang="en-US" dirty="0"/>
              <a:t>, </a:t>
            </a:r>
            <a:r>
              <a:rPr lang="en-US" dirty="0" err="1">
                <a:solidFill>
                  <a:srgbClr val="FFC000"/>
                </a:solidFill>
              </a:rPr>
              <a:t>Cmu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Mme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D8AEC9-9A85-9980-3DEA-AB6FCBC46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16" y="0"/>
            <a:ext cx="3640794" cy="3640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51A8B2-81AF-B282-8B0A-EBAFDA43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78" y="1346126"/>
            <a:ext cx="5136626" cy="51289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727452-63E6-2A18-24D7-4664BB4E0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524" y="3429000"/>
            <a:ext cx="30453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477D8CC5-CD2F-38AB-8B9E-8E5390B00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1586" y="3029401"/>
            <a:ext cx="337672" cy="33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7D0EB-15D3-3006-A047-522A0025B960}"/>
              </a:ext>
            </a:extLst>
          </p:cNvPr>
          <p:cNvSpPr txBox="1"/>
          <p:nvPr/>
        </p:nvSpPr>
        <p:spPr>
          <a:xfrm>
            <a:off x="281735" y="627723"/>
            <a:ext cx="2620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Bfl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Pma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Llo</a:t>
            </a:r>
            <a:r>
              <a:rPr lang="en-US" dirty="0"/>
              <a:t>, </a:t>
            </a:r>
            <a:r>
              <a:rPr lang="en-US" dirty="0" err="1">
                <a:solidFill>
                  <a:srgbClr val="FFC000"/>
                </a:solidFill>
              </a:rPr>
              <a:t>Cmu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Mme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146CE-B542-9B38-C71C-C7F03FC6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7" y="2143125"/>
            <a:ext cx="3249763" cy="3257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75A0C0-AB00-ECE6-21C8-4CDE3F3F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23" y="2143125"/>
            <a:ext cx="3262754" cy="325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9A23D-4C20-D156-804A-D28638414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782" y="2143125"/>
            <a:ext cx="3095693" cy="310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1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477D8CC5-CD2F-38AB-8B9E-8E5390B00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1586" y="3029401"/>
            <a:ext cx="337672" cy="33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7D0EB-15D3-3006-A047-522A0025B960}"/>
              </a:ext>
            </a:extLst>
          </p:cNvPr>
          <p:cNvSpPr txBox="1"/>
          <p:nvPr/>
        </p:nvSpPr>
        <p:spPr>
          <a:xfrm>
            <a:off x="281735" y="627723"/>
            <a:ext cx="26208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Bfl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Pma</a:t>
            </a:r>
            <a:r>
              <a:rPr lang="en-US" dirty="0"/>
              <a:t>, </a:t>
            </a:r>
            <a:r>
              <a:rPr lang="en-US" dirty="0" err="1">
                <a:solidFill>
                  <a:srgbClr val="FFFF00"/>
                </a:solidFill>
              </a:rPr>
              <a:t>Llo</a:t>
            </a:r>
            <a:r>
              <a:rPr lang="en-US" dirty="0"/>
              <a:t>, </a:t>
            </a:r>
            <a:r>
              <a:rPr lang="en-US" dirty="0" err="1">
                <a:solidFill>
                  <a:srgbClr val="FFC000"/>
                </a:solidFill>
              </a:rPr>
              <a:t>Cmu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Mme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8EF67-9B99-1380-2FA8-75E8B76E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89" y="1371600"/>
            <a:ext cx="4449830" cy="5004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F3DF2-B004-0CE3-26F1-E6E3C4C37F9B}"/>
              </a:ext>
            </a:extLst>
          </p:cNvPr>
          <p:cNvSpPr txBox="1"/>
          <p:nvPr/>
        </p:nvSpPr>
        <p:spPr>
          <a:xfrm>
            <a:off x="8715375" y="7239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*Only CDS entries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7DE797-642F-C084-E86D-E1FFCEF9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83" y="1371600"/>
            <a:ext cx="4872829" cy="54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6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13398</TotalTime>
  <Words>1569</Words>
  <Application>Microsoft Office PowerPoint</Application>
  <PresentationFormat>Widescreen</PresentationFormat>
  <Paragraphs>175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Cambria Math</vt:lpstr>
      <vt:lpstr>Consolas</vt:lpstr>
      <vt:lpstr>Roboto</vt:lpstr>
      <vt:lpstr>Segoe UI</vt:lpstr>
      <vt:lpstr>Office Theme</vt:lpstr>
      <vt:lpstr>Ethan Hu 2024 Summer at Sym Geno Evo Lab</vt:lpstr>
      <vt:lpstr>Overview</vt:lpstr>
      <vt:lpstr>Summary of Phylogeny Tree and BRAKER install</vt:lpstr>
      <vt:lpstr>Literature Review</vt:lpstr>
      <vt:lpstr>Literature Review</vt:lpstr>
      <vt:lpstr>PowerPoint Presentation</vt:lpstr>
      <vt:lpstr>PowerPoint Presentation</vt:lpstr>
      <vt:lpstr>PowerPoint Presentation</vt:lpstr>
      <vt:lpstr>PowerPoint Presentation</vt:lpstr>
      <vt:lpstr>Overview of Work:</vt:lpstr>
      <vt:lpstr>PowerPoint Presentation</vt:lpstr>
      <vt:lpstr>Alg Tracing</vt:lpstr>
      <vt:lpstr>PowerPoint Presentation</vt:lpstr>
      <vt:lpstr>PowerPoint Presentation</vt:lpstr>
      <vt:lpstr>PowerPoint Presentation</vt:lpstr>
      <vt:lpstr>PowerPoint Presentation</vt:lpstr>
      <vt:lpstr>Llo Biomodal Distribution</vt:lpstr>
      <vt:lpstr>Sliding Window Comparison of Repeats</vt:lpstr>
      <vt:lpstr>Effects of Repeats</vt:lpstr>
      <vt:lpstr>NR v. R</vt:lpstr>
      <vt:lpstr>PowerPoint Presentation</vt:lpstr>
      <vt:lpstr>Other Species</vt:lpstr>
      <vt:lpstr>PowerPoint Presentation</vt:lpstr>
      <vt:lpstr>Added in other species</vt:lpstr>
      <vt:lpstr>PowerPoint Presentation</vt:lpstr>
      <vt:lpstr>More:</vt:lpstr>
      <vt:lpstr>PowerPoint Presentation</vt:lpstr>
      <vt:lpstr>Repeat Segments are more extreme?</vt:lpstr>
      <vt:lpstr>Viruses*</vt:lpstr>
      <vt:lpstr>Focusing on Eukaryotes</vt:lpstr>
      <vt:lpstr>PowerPoint Presentation</vt:lpstr>
      <vt:lpstr>Histograms for detecting HGT?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Hu</dc:creator>
  <cp:lastModifiedBy>Ethan Hu</cp:lastModifiedBy>
  <cp:revision>13</cp:revision>
  <dcterms:created xsi:type="dcterms:W3CDTF">2024-07-04T06:09:33Z</dcterms:created>
  <dcterms:modified xsi:type="dcterms:W3CDTF">2024-07-19T16:04:41Z</dcterms:modified>
</cp:coreProperties>
</file>